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326" r:id="rId3"/>
    <p:sldId id="325" r:id="rId4"/>
    <p:sldId id="327" r:id="rId5"/>
    <p:sldId id="309" r:id="rId6"/>
    <p:sldId id="322" r:id="rId7"/>
    <p:sldId id="310" r:id="rId8"/>
    <p:sldId id="311" r:id="rId9"/>
    <p:sldId id="328" r:id="rId10"/>
    <p:sldId id="317" r:id="rId11"/>
    <p:sldId id="324" r:id="rId12"/>
    <p:sldId id="315" r:id="rId13"/>
    <p:sldId id="316" r:id="rId14"/>
    <p:sldId id="320" r:id="rId15"/>
    <p:sldId id="301" r:id="rId16"/>
    <p:sldId id="318" r:id="rId17"/>
    <p:sldId id="305" r:id="rId18"/>
    <p:sldId id="321" r:id="rId19"/>
    <p:sldId id="32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89"/>
    <p:restoredTop sz="87764" autoAdjust="0"/>
  </p:normalViewPr>
  <p:slideViewPr>
    <p:cSldViewPr snapToGrid="0">
      <p:cViewPr varScale="1">
        <p:scale>
          <a:sx n="142" d="100"/>
          <a:sy n="142" d="100"/>
        </p:scale>
        <p:origin x="144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8CE804-701F-4783-8F6C-A9DCBC669DCB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8EBA93-2907-4008-BE7A-860803D72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62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</a:t>
            </a:r>
          </a:p>
          <a:p>
            <a:endParaRPr lang="en-US" dirty="0"/>
          </a:p>
          <a:p>
            <a:r>
              <a:rPr lang="en-US" dirty="0"/>
              <a:t>Climate sensitivity session: Non-additivity problem in the SST Green’s Functions approach</a:t>
            </a:r>
          </a:p>
          <a:p>
            <a:r>
              <a:rPr lang="en-US" dirty="0"/>
              <a:t>Large-scale dynamics session: Non-linear radiative response to patterned SST warming explained by non-linear tropical dynamics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8EBA93-2907-4008-BE7A-860803D72E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536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1:05</a:t>
            </a:r>
          </a:p>
          <a:p>
            <a:r>
              <a:rPr lang="en-US" dirty="0"/>
              <a:t>1:25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8EBA93-2907-4008-BE7A-860803D72E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34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45</a:t>
            </a:r>
          </a:p>
          <a:p>
            <a:r>
              <a:rPr lang="en-US" dirty="0"/>
              <a:t>2:10</a:t>
            </a:r>
          </a:p>
          <a:p>
            <a:r>
              <a:rPr lang="en-US" dirty="0"/>
              <a:t>+ expected results</a:t>
            </a:r>
          </a:p>
          <a:p>
            <a:r>
              <a:rPr lang="en-US" dirty="0"/>
              <a:t>Measure the prediction error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8EBA93-2907-4008-BE7A-860803D72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522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45</a:t>
            </a:r>
          </a:p>
          <a:p>
            <a:r>
              <a:rPr lang="en-US" dirty="0"/>
              <a:t>3:55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8EBA93-2907-4008-BE7A-860803D72E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84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45</a:t>
            </a:r>
          </a:p>
          <a:p>
            <a:r>
              <a:rPr lang="en-US" dirty="0"/>
              <a:t>4:40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8EBA93-2907-4008-BE7A-860803D72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170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45</a:t>
            </a:r>
          </a:p>
          <a:p>
            <a:r>
              <a:rPr lang="en-US" dirty="0"/>
              <a:t>5:25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8EBA93-2907-4008-BE7A-860803D72E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678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60</a:t>
            </a:r>
          </a:p>
          <a:p>
            <a:r>
              <a:rPr lang="en-US" dirty="0"/>
              <a:t>6:25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8EBA93-2907-4008-BE7A-860803D72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13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40</a:t>
            </a:r>
          </a:p>
          <a:p>
            <a:r>
              <a:rPr lang="en-US" dirty="0"/>
              <a:t>7:40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8EBA93-2907-4008-BE7A-860803D72E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36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30</a:t>
            </a:r>
          </a:p>
          <a:p>
            <a:r>
              <a:rPr lang="en-US" dirty="0"/>
              <a:t>7:00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8EBA93-2907-4008-BE7A-860803D72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40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7C10E-DB01-C9DA-08AB-4AF7B8C89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A1CC17-1E6F-C896-A072-ECE203FB02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65CB7D-D667-6384-8BF5-4C547C44B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3E708-DFEE-CE49-B4E5-6343868216FA}" type="datetime1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F9AA6-3A7F-843B-B35E-176F28361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3F7CF-F9A6-9F44-9BAC-CAF762658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E72-C510-FB49-852E-3C0129DB8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43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C76E5-B30C-6438-2BE0-FA2ABA956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8258B7-4D85-D284-2B91-9D1490AC1B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1FF25-2DAB-A3EF-C68B-36DAF6965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819A7-6CB5-A842-BF14-2B470D01DAFB}" type="datetime1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28012-366A-7DDE-0A89-923490553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88043-2B9F-E299-2B21-35D25B772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E72-C510-FB49-852E-3C0129DB8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809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60F2B0-381E-F7F1-3883-6319EA4A7B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F86325-D5EF-1C6A-8D41-DD8CF69125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035D4-5975-1788-0A9A-846A20BF3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0F2F4-7438-E248-A5AE-B53C96317471}" type="datetime1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D2B171-02CB-0E73-0EB8-12D3E54EA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787C7-607E-E17A-2700-DA318510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E72-C510-FB49-852E-3C0129DB8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65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61F20-49C3-9988-6AB1-3EE16D5FE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80F8B-B2E4-D632-B43D-688D04787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13D39-08AB-B16A-F010-66F2B4BC9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B78B-5026-FD40-9A81-DE83F5C96008}" type="datetime1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39AEE-12B2-B0BF-2DA4-E9306BAFD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AA394-2016-2DB7-80D8-6EC63812F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E72-C510-FB49-852E-3C0129DB8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059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8A2ED-81DB-648B-75E6-EDCDA635F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07A5F-A7BB-695E-C16F-918C89934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33E89-8664-8209-A0B6-D3B1477F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5097F-5F0B-1543-9C1A-CD468F47EC3A}" type="datetime1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C1E34-88F4-092B-97C6-B818514AA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35DD5-6EE3-0F6D-D51F-052B15B81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E72-C510-FB49-852E-3C0129DB8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049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696EE-E6C4-D010-C9A4-C3E14441F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7C145-F378-6166-3895-9A184E4E71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CB9078-D022-2E5A-0C7A-EA02044012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D63781-D6D4-6F67-D116-8BB8B8A74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92808-56BA-8A4E-86EA-775B02A66971}" type="datetime1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D71F55-0441-E833-7222-E7F89FF4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05A9DD-6844-608A-D947-2CE4F792B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E72-C510-FB49-852E-3C0129DB8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55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0B1C9-7B4C-EF2A-0813-B6A6271DC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B027A6-8F6D-5280-EDAB-D8697C757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376012-4A6F-2917-46CA-6E140DC69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310D4A-B3A2-8631-B14E-08A61CC630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E1E856-D137-C841-7EA7-020265A334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529923-3E19-0BF5-3EA1-EAE225EB9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5AF18-F24E-834A-897B-1CB3E42B839F}" type="datetime1">
              <a:rPr lang="en-US" smtClean="0"/>
              <a:t>12/7/2023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645B99-79DE-191C-6FF5-62EE52459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B0F08D-5022-B504-DEA1-F417EFF23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E72-C510-FB49-852E-3C0129DB8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176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B9797-44BB-F52A-C13B-1917B1EA3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59E906-A87C-B247-9FB0-405CC1FAA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E05C-1B2F-954B-A0E1-FD74B559BB3F}" type="datetime1">
              <a:rPr lang="en-US" smtClean="0"/>
              <a:t>12/7/2023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F62E44-EF2C-1B9C-26EF-B1C3B5D4E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A40977-12F9-27FF-0E74-36538E1C7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E72-C510-FB49-852E-3C0129DB8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11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0B790D-D090-454B-655E-CD92016E3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1FF5E-5FFF-0E43-8142-31A886A6B684}" type="datetime1">
              <a:rPr lang="en-US" smtClean="0"/>
              <a:t>12/7/2023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513F29-A990-54E8-E7DA-D40FA4E1C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61C3D8-9A6B-4E36-9FF3-D98BB1C2C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E72-C510-FB49-852E-3C0129DB8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11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6A59D-58B8-85AF-037F-9CA44AE5D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8415B-CBB1-FFE6-32E6-8EDCBAAFD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97EEB4-3B10-1059-D4E2-C14FF0E8EA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1E76F7-508F-CC46-1B7A-61AF0BFB8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6DEB-3EEB-F747-BA60-DCF9A3EAF018}" type="datetime1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4655FC-8AB9-9933-AFA0-55A26547D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2EDC1-535B-7358-B461-34216AED0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E72-C510-FB49-852E-3C0129DB8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93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0BCCA-F3D0-937A-3319-E74F214BF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61005C-2A65-C07D-F9C1-87C5F57D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F55B71-6306-D49B-633B-F1927AD2EC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771EE9-1810-4FAE-ABB2-C040E7686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88F6-EA10-9F4A-91E9-68C6A6A0BE41}" type="datetime1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5D37D3-3750-434D-29FD-FF85381E6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14A374-F4F3-A737-CF49-4D166556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E72-C510-FB49-852E-3C0129DB8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5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FDA67F-D229-7CD4-EC3F-2FD24593C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4EA359-19B4-6956-CC7C-C0897CE1C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88ED93-FE84-A07B-8183-7D717EABEA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A26CD-8E44-E343-B521-18261F6BAA50}" type="datetime1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1B1F6-B2AB-1E05-08E9-A7B384F4C1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65526-C89D-28C6-A73E-2258D40D41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B8E72-C510-FB49-852E-3C0129DB8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31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engquan@princeton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hyperlink" Target="https://heng-quan.github.io/" TargetMode="External"/><Relationship Id="rId4" Type="http://schemas.openxmlformats.org/officeDocument/2006/relationships/hyperlink" Target="mailto:hengquan@princeton.edu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17.png"/><Relationship Id="rId4" Type="http://schemas.openxmlformats.org/officeDocument/2006/relationships/image" Target="../media/image20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8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260.png"/><Relationship Id="rId4" Type="http://schemas.openxmlformats.org/officeDocument/2006/relationships/image" Target="../media/image2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0.png"/><Relationship Id="rId4" Type="http://schemas.openxmlformats.org/officeDocument/2006/relationships/image" Target="../media/image5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5" Type="http://schemas.openxmlformats.org/officeDocument/2006/relationships/image" Target="../media/image48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350.png"/><Relationship Id="rId3" Type="http://schemas.openxmlformats.org/officeDocument/2006/relationships/image" Target="../media/image200.png"/><Relationship Id="rId7" Type="http://schemas.openxmlformats.org/officeDocument/2006/relationships/image" Target="../media/image60.png"/><Relationship Id="rId12" Type="http://schemas.openxmlformats.org/officeDocument/2006/relationships/image" Target="../media/image110.png"/><Relationship Id="rId17" Type="http://schemas.openxmlformats.org/officeDocument/2006/relationships/image" Target="../media/image360.png"/><Relationship Id="rId2" Type="http://schemas.openxmlformats.org/officeDocument/2006/relationships/image" Target="../media/image141.png"/><Relationship Id="rId16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100.png"/><Relationship Id="rId5" Type="http://schemas.openxmlformats.org/officeDocument/2006/relationships/image" Target="../media/image340.png"/><Relationship Id="rId15" Type="http://schemas.openxmlformats.org/officeDocument/2006/relationships/image" Target="../media/image140.png"/><Relationship Id="rId10" Type="http://schemas.openxmlformats.org/officeDocument/2006/relationships/image" Target="../media/image90.png"/><Relationship Id="rId4" Type="http://schemas.openxmlformats.org/officeDocument/2006/relationships/image" Target="../media/image330.png"/><Relationship Id="rId9" Type="http://schemas.openxmlformats.org/officeDocument/2006/relationships/image" Target="../media/image80.png"/><Relationship Id="rId14" Type="http://schemas.openxmlformats.org/officeDocument/2006/relationships/image" Target="../media/image3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1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300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8.png"/><Relationship Id="rId7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84F85-9964-8117-BA85-5931F7912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686" y="429272"/>
            <a:ext cx="9832889" cy="243180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Non-linear radiative response to patterned SST warming explained by non-linear tropical dynamics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304464-7B8C-D7B4-9299-4ECFDF01D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686" y="3996924"/>
            <a:ext cx="9144000" cy="2228778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/>
              <a:t>Reported by: Heng Quan (</a:t>
            </a:r>
            <a:r>
              <a:rPr lang="en-US" dirty="0">
                <a:hlinkClick r:id="rId3"/>
              </a:rPr>
              <a:t>hengquan@princeton.edu</a:t>
            </a:r>
            <a:r>
              <a:rPr lang="en-US" dirty="0"/>
              <a:t>)</a:t>
            </a:r>
          </a:p>
          <a:p>
            <a:pPr algn="l"/>
            <a:r>
              <a:rPr lang="en-US" dirty="0"/>
              <a:t>Princeton University, Atmospheric and Oceanic Sciences Program</a:t>
            </a:r>
          </a:p>
          <a:p>
            <a:pPr algn="l"/>
            <a:r>
              <a:rPr lang="en-US" dirty="0"/>
              <a:t>Dec. 11</a:t>
            </a:r>
            <a:r>
              <a:rPr lang="en-US" baseline="30000" dirty="0"/>
              <a:t>th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Co-authors: Stephan </a:t>
            </a:r>
            <a:r>
              <a:rPr lang="en-US" dirty="0" err="1"/>
              <a:t>Fueglistaler</a:t>
            </a:r>
            <a:r>
              <a:rPr lang="en-US" dirty="0"/>
              <a:t>, </a:t>
            </a:r>
            <a:r>
              <a:rPr lang="en-US" dirty="0" err="1"/>
              <a:t>Bosong</a:t>
            </a:r>
            <a:r>
              <a:rPr lang="en-US" dirty="0"/>
              <a:t> Zhang, Chenggong Wang</a:t>
            </a:r>
          </a:p>
          <a:p>
            <a:pPr algn="l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8458D7-FE52-B2A3-D828-887444869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6552" y="4510457"/>
            <a:ext cx="1713762" cy="1713762"/>
          </a:xfrm>
          <a:prstGeom prst="rect">
            <a:avLst/>
          </a:prstGeom>
        </p:spPr>
      </p:pic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66AC8DDA-312B-70F7-21C8-7BA7CC1D18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0514" y="3429000"/>
            <a:ext cx="2588121" cy="9560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AC74D-66B2-7390-ACA4-ACFCE7C10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E72-C510-FB49-852E-3C0129DB89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10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28"/>
    </mc:Choice>
    <mc:Fallback xmlns="">
      <p:transition spd="slow" advTm="2122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5E912A-DB73-6604-AC8E-8054DE3F2399}"/>
              </a:ext>
            </a:extLst>
          </p:cNvPr>
          <p:cNvSpPr txBox="1"/>
          <p:nvPr/>
        </p:nvSpPr>
        <p:spPr>
          <a:xfrm>
            <a:off x="1643742" y="4246739"/>
            <a:ext cx="4577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Preprint &amp; Contact me:</a:t>
            </a:r>
          </a:p>
          <a:p>
            <a:r>
              <a:rPr lang="en-US" sz="2400" dirty="0">
                <a:hlinkClick r:id="rId4"/>
              </a:rPr>
              <a:t>hengquan@princeton.edu</a:t>
            </a:r>
            <a:endParaRPr lang="en-US" sz="2400" dirty="0"/>
          </a:p>
          <a:p>
            <a:r>
              <a:rPr lang="en-US" sz="2400" dirty="0">
                <a:hlinkClick r:id="rId5"/>
              </a:rPr>
              <a:t>https://heng-quan.github.io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313EAC-E760-9D0E-12D6-63A1335F6B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725" t="9870" r="10435" b="11447"/>
          <a:stretch/>
        </p:blipFill>
        <p:spPr>
          <a:xfrm>
            <a:off x="7276754" y="1643665"/>
            <a:ext cx="3859332" cy="38034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E9AEF8-B32A-086B-9B8E-C68B245A3F9A}"/>
              </a:ext>
            </a:extLst>
          </p:cNvPr>
          <p:cNvSpPr txBox="1"/>
          <p:nvPr/>
        </p:nvSpPr>
        <p:spPr>
          <a:xfrm>
            <a:off x="1730829" y="2057791"/>
            <a:ext cx="20465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Thanks!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8A8670E-6391-041E-2E83-8383E07BD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E72-C510-FB49-852E-3C0129DB898A}" type="slidenum">
              <a:rPr lang="en-US" smtClean="0"/>
              <a:t>10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978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92"/>
    </mc:Choice>
    <mc:Fallback xmlns="">
      <p:transition spd="slow" advTm="4279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2DED5-B985-F235-A996-D0BF349D1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697" y="2766218"/>
            <a:ext cx="3686605" cy="1325563"/>
          </a:xfrm>
        </p:spPr>
        <p:txBody>
          <a:bodyPr/>
          <a:lstStyle/>
          <a:p>
            <a:r>
              <a:rPr lang="en-US" dirty="0"/>
              <a:t>Back-up slides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DB8406-526B-0C35-6833-E04A776C2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E72-C510-FB49-852E-3C0129DB898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01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6D57A1-188B-283C-7390-62B0E94B8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847" y="1424910"/>
            <a:ext cx="7597460" cy="4677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D4AC3E-7D81-04DC-35C9-9390D70BD2C4}"/>
              </a:ext>
            </a:extLst>
          </p:cNvPr>
          <p:cNvSpPr txBox="1"/>
          <p:nvPr/>
        </p:nvSpPr>
        <p:spPr>
          <a:xfrm>
            <a:off x="546921" y="347692"/>
            <a:ext cx="96530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Two-patch combination to multi-patch combination:</a:t>
            </a:r>
          </a:p>
          <a:p>
            <a:r>
              <a:rPr lang="en-US" sz="3200" dirty="0"/>
              <a:t>More (/smaller) patches </a:t>
            </a:r>
            <a:r>
              <a:rPr lang="en-US" sz="3200" dirty="0">
                <a:sym typeface="Wingdings" pitchFamily="2" charset="2"/>
              </a:rPr>
              <a:t> larger errors</a:t>
            </a:r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B9BEB9-45CF-594C-4363-52C19EADB2FA}"/>
              </a:ext>
            </a:extLst>
          </p:cNvPr>
          <p:cNvSpPr txBox="1"/>
          <p:nvPr/>
        </p:nvSpPr>
        <p:spPr>
          <a:xfrm>
            <a:off x="350197" y="4576296"/>
            <a:ext cx="1835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Y: Prediction </a:t>
            </a:r>
          </a:p>
          <a:p>
            <a:r>
              <a:rPr lang="en-US" sz="2400" dirty="0"/>
              <a:t>error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BC46EF-2A8E-EC9F-6C5B-5C591DD5B744}"/>
              </a:ext>
            </a:extLst>
          </p:cNvPr>
          <p:cNvSpPr txBox="1"/>
          <p:nvPr/>
        </p:nvSpPr>
        <p:spPr>
          <a:xfrm>
            <a:off x="3731634" y="6174302"/>
            <a:ext cx="5545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X: Number of reconstruction patches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736BEF-FE20-4E7F-F210-ECF6815F365A}"/>
                  </a:ext>
                </a:extLst>
              </p:cNvPr>
              <p:cNvSpPr txBox="1"/>
              <p:nvPr/>
            </p:nvSpPr>
            <p:spPr>
              <a:xfrm>
                <a:off x="7752894" y="3550113"/>
                <a:ext cx="3654472" cy="42716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m:rPr>
                            <m:sty m:val="p"/>
                          </m:rPr>
                          <a:rPr lang="en-US" sz="1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d>
                          <m:dPr>
                            <m:ctrlP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14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acc>
                              <m:accPr>
                                <m:chr m:val="⃗"/>
                                <m:ctrlP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</m:d>
                        <m:f>
                          <m:fPr>
                            <m:ctrlP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𝑑𝑝</m:t>
                            </m:r>
                          </m:num>
                          <m:den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den>
                        </m:f>
                      </m:e>
                    </m:nary>
                  </m:oMath>
                </a14:m>
                <a:r>
                  <a:rPr lang="en-US" sz="1400" dirty="0">
                    <a:solidFill>
                      <a:schemeClr val="tx1"/>
                    </a:solidFill>
                  </a:rPr>
                  <a:t> in perturbed region (m/</a:t>
                </a:r>
                <a:r>
                  <a:rPr lang="en-US" sz="1400" dirty="0" err="1">
                    <a:solidFill>
                      <a:schemeClr val="tx1"/>
                    </a:solidFill>
                  </a:rPr>
                  <a:t>yr</a:t>
                </a:r>
                <a:r>
                  <a:rPr lang="en-US" sz="1400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736BEF-FE20-4E7F-F210-ECF6815F36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2894" y="3550113"/>
                <a:ext cx="3654472" cy="427168"/>
              </a:xfrm>
              <a:prstGeom prst="rect">
                <a:avLst/>
              </a:prstGeom>
              <a:blipFill>
                <a:blip r:embed="rId4"/>
                <a:stretch>
                  <a:fillRect l="-3460" t="-82353" b="-132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D31FBD-34CE-88A8-733E-939F8F0E1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E72-C510-FB49-852E-3C0129DB898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42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36"/>
    </mc:Choice>
    <mc:Fallback xmlns="">
      <p:transition spd="slow" advTm="3333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581CCC-5D5A-37D3-0C59-2FF81A16CF2C}"/>
              </a:ext>
            </a:extLst>
          </p:cNvPr>
          <p:cNvSpPr txBox="1"/>
          <p:nvPr/>
        </p:nvSpPr>
        <p:spPr>
          <a:xfrm>
            <a:off x="375840" y="347692"/>
            <a:ext cx="10733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The failure </a:t>
            </a:r>
            <a:r>
              <a:rPr lang="en-US" sz="3200" dirty="0"/>
              <a:t>of the Green’s Functions approach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E41DD2-F676-FD72-47B7-A5C2B84130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02" t="52899" b="24794"/>
          <a:stretch/>
        </p:blipFill>
        <p:spPr>
          <a:xfrm>
            <a:off x="1048291" y="1943609"/>
            <a:ext cx="3544040" cy="18204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0717DC-9728-BC54-F7C7-CE4B2D787369}"/>
              </a:ext>
            </a:extLst>
          </p:cNvPr>
          <p:cNvSpPr txBox="1"/>
          <p:nvPr/>
        </p:nvSpPr>
        <p:spPr>
          <a:xfrm>
            <a:off x="1428490" y="1419169"/>
            <a:ext cx="2581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AM4 4xCO</a:t>
            </a:r>
            <a:r>
              <a:rPr lang="en-US" sz="2400" baseline="-25000" dirty="0"/>
              <a:t>2</a:t>
            </a:r>
            <a:r>
              <a:rPr lang="en-US" sz="2400" dirty="0"/>
              <a:t>: fails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51A875-6292-11ED-83CB-A9A82420D002}"/>
              </a:ext>
            </a:extLst>
          </p:cNvPr>
          <p:cNvSpPr txBox="1"/>
          <p:nvPr/>
        </p:nvSpPr>
        <p:spPr>
          <a:xfrm>
            <a:off x="4592331" y="2568623"/>
            <a:ext cx="2077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Truth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E825D9-B33E-A35E-7BA3-BD1B6708B8E3}"/>
              </a:ext>
            </a:extLst>
          </p:cNvPr>
          <p:cNvSpPr txBox="1"/>
          <p:nvPr/>
        </p:nvSpPr>
        <p:spPr>
          <a:xfrm>
            <a:off x="4592331" y="3030288"/>
            <a:ext cx="2469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GF reconstruction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44107F-9C61-E972-B063-E7FD12777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138" y="4716195"/>
            <a:ext cx="6075697" cy="16693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2252DD-E8FB-FD21-03FA-1632547B7509}"/>
              </a:ext>
            </a:extLst>
          </p:cNvPr>
          <p:cNvSpPr txBox="1"/>
          <p:nvPr/>
        </p:nvSpPr>
        <p:spPr>
          <a:xfrm>
            <a:off x="4473978" y="1465335"/>
            <a:ext cx="204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Zhang et al., 2023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ECF520-7A65-C9EC-8CE6-68C8EB844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0841" y="1419169"/>
            <a:ext cx="4111197" cy="23448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2617CE-8C86-ECDF-DAEF-28985690C85E}"/>
              </a:ext>
            </a:extLst>
          </p:cNvPr>
          <p:cNvSpPr txBox="1"/>
          <p:nvPr/>
        </p:nvSpPr>
        <p:spPr>
          <a:xfrm>
            <a:off x="7390841" y="4497973"/>
            <a:ext cx="39255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Green’s Functions approach fails in AM4 4xCO</a:t>
            </a:r>
            <a:r>
              <a:rPr lang="en-US" sz="2400" baseline="-25000" dirty="0"/>
              <a:t>2</a:t>
            </a:r>
            <a:r>
              <a:rPr lang="en-US" sz="2400" dirty="0"/>
              <a:t> radiation reconstruction due to the </a:t>
            </a:r>
            <a:r>
              <a:rPr lang="en-US" sz="2400" dirty="0">
                <a:solidFill>
                  <a:srgbClr val="FF0000"/>
                </a:solidFill>
              </a:rPr>
              <a:t>overestimation</a:t>
            </a:r>
            <a:r>
              <a:rPr lang="en-US" sz="2400" dirty="0"/>
              <a:t> of </a:t>
            </a:r>
            <a:r>
              <a:rPr lang="en-US" sz="2400" dirty="0">
                <a:solidFill>
                  <a:srgbClr val="FF0000"/>
                </a:solidFill>
              </a:rPr>
              <a:t>convection aggregation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BE6D9B-7115-5A68-E574-955D645BEB99}"/>
              </a:ext>
            </a:extLst>
          </p:cNvPr>
          <p:cNvSpPr txBox="1"/>
          <p:nvPr/>
        </p:nvSpPr>
        <p:spPr>
          <a:xfrm>
            <a:off x="2525404" y="3764017"/>
            <a:ext cx="1073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X: year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3F9CB8-0355-0745-BA14-8B990DD41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E72-C510-FB49-852E-3C0129DB898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961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252E29D-251C-3045-7BF8-57F5CE095F5A}"/>
              </a:ext>
            </a:extLst>
          </p:cNvPr>
          <p:cNvSpPr txBox="1"/>
          <p:nvPr/>
        </p:nvSpPr>
        <p:spPr>
          <a:xfrm>
            <a:off x="375840" y="347692"/>
            <a:ext cx="10733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Linear sum </a:t>
            </a:r>
            <a:r>
              <a:rPr lang="en-US" sz="3200" b="1" dirty="0"/>
              <a:t>overestimates</a:t>
            </a:r>
            <a:r>
              <a:rPr lang="en-US" sz="3200" dirty="0"/>
              <a:t> TOA radiation responses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1F2B4F-3B21-4435-3C9A-F02D905FFB40}"/>
              </a:ext>
            </a:extLst>
          </p:cNvPr>
          <p:cNvSpPr txBox="1"/>
          <p:nvPr/>
        </p:nvSpPr>
        <p:spPr>
          <a:xfrm>
            <a:off x="8247631" y="1420144"/>
            <a:ext cx="35685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AM4, SST</a:t>
            </a:r>
            <a:r>
              <a:rPr lang="en-US" sz="2400" dirty="0">
                <a:solidFill>
                  <a:srgbClr val="FF0000"/>
                </a:solidFill>
              </a:rPr>
              <a:t>+4K </a:t>
            </a:r>
            <a:r>
              <a:rPr lang="en-US" sz="2400" dirty="0"/>
              <a:t>perturbation in </a:t>
            </a:r>
            <a:r>
              <a:rPr lang="en-US" sz="2400" b="1" dirty="0"/>
              <a:t>two adjacent</a:t>
            </a:r>
            <a:r>
              <a:rPr lang="en-US" sz="2400" dirty="0"/>
              <a:t> tropical Pacific patches </a:t>
            </a:r>
          </a:p>
          <a:p>
            <a:r>
              <a:rPr lang="en-US" sz="2400" dirty="0"/>
              <a:t>(37 combinations in total)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9C1E37-46B0-D628-6A11-8F8E87633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735" y="4242397"/>
            <a:ext cx="2774865" cy="5195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3773A3-D9C5-FD74-C359-6A741A28A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840" y="1123800"/>
            <a:ext cx="7772400" cy="461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2A1BED-FB3C-3624-CA04-C2D8131D41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411"/>
          <a:stretch/>
        </p:blipFill>
        <p:spPr>
          <a:xfrm>
            <a:off x="1067784" y="5734200"/>
            <a:ext cx="2120976" cy="2654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67D8F5-2F31-068F-6DBD-813CD1A44D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3219"/>
          <a:stretch/>
        </p:blipFill>
        <p:spPr>
          <a:xfrm>
            <a:off x="43697" y="3506569"/>
            <a:ext cx="1319054" cy="26295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9FA1CF-8205-D7DB-9E7F-FB3136A0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E72-C510-FB49-852E-3C0129DB898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115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469453-6AE2-E9BE-BE1C-5ED0A07964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8" t="632" r="54907" b="52603"/>
          <a:stretch/>
        </p:blipFill>
        <p:spPr>
          <a:xfrm>
            <a:off x="1031822" y="1072548"/>
            <a:ext cx="2904074" cy="2653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43CC07-0ED1-8A88-E39A-6404D067BE2E}"/>
              </a:ext>
            </a:extLst>
          </p:cNvPr>
          <p:cNvSpPr txBox="1"/>
          <p:nvPr/>
        </p:nvSpPr>
        <p:spPr>
          <a:xfrm>
            <a:off x="375840" y="347692"/>
            <a:ext cx="10928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Gini index measures large-scale convection aggregation strength</a:t>
            </a:r>
          </a:p>
        </p:txBody>
      </p:sp>
      <p:pic>
        <p:nvPicPr>
          <p:cNvPr id="4" name="Picture 3" descr="A picture containing screenshot, design&#10;&#10;Description automatically generated">
            <a:extLst>
              <a:ext uri="{FF2B5EF4-FFF2-40B4-BE49-F238E27FC236}">
                <a16:creationId xmlns:a16="http://schemas.microsoft.com/office/drawing/2014/main" id="{C91DE703-85FE-97A4-96C7-5258EB4269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3754"/>
          <a:stretch/>
        </p:blipFill>
        <p:spPr>
          <a:xfrm>
            <a:off x="6095999" y="1633706"/>
            <a:ext cx="5208579" cy="1461052"/>
          </a:xfrm>
          <a:prstGeom prst="rect">
            <a:avLst/>
          </a:prstGeom>
        </p:spPr>
      </p:pic>
      <p:pic>
        <p:nvPicPr>
          <p:cNvPr id="5" name="Picture 4" descr="A picture containing screenshot, design&#10;&#10;Description automatically generated">
            <a:extLst>
              <a:ext uri="{FF2B5EF4-FFF2-40B4-BE49-F238E27FC236}">
                <a16:creationId xmlns:a16="http://schemas.microsoft.com/office/drawing/2014/main" id="{827B3AB9-E3F4-376F-4349-112B4EE642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754"/>
          <a:stretch/>
        </p:blipFill>
        <p:spPr>
          <a:xfrm>
            <a:off x="6095999" y="4493767"/>
            <a:ext cx="5208579" cy="1461053"/>
          </a:xfrm>
          <a:prstGeom prst="rect">
            <a:avLst/>
          </a:prstGeom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10156CF1-91AB-29A7-7407-F1ECBF7B5A38}"/>
              </a:ext>
            </a:extLst>
          </p:cNvPr>
          <p:cNvSpPr/>
          <p:nvPr/>
        </p:nvSpPr>
        <p:spPr>
          <a:xfrm>
            <a:off x="8425187" y="3184850"/>
            <a:ext cx="550201" cy="121882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F09A88-FD0C-FAEC-0E4A-E5CCD64EE698}"/>
                  </a:ext>
                </a:extLst>
              </p:cNvPr>
              <p:cNvSpPr txBox="1"/>
              <p:nvPr/>
            </p:nvSpPr>
            <p:spPr>
              <a:xfrm>
                <a:off x="6803754" y="3428999"/>
                <a:ext cx="148457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F09A88-FD0C-FAEC-0E4A-E5CCD64EE6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3754" y="3428999"/>
                <a:ext cx="1484574" cy="369332"/>
              </a:xfrm>
              <a:prstGeom prst="rect">
                <a:avLst/>
              </a:prstGeom>
              <a:blipFill>
                <a:blip r:embed="rId4"/>
                <a:stretch>
                  <a:fillRect l="-4237" r="-4237"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FF127455-7E2D-CEE7-68FF-241540DA63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511" t="52803" b="4280"/>
          <a:stretch/>
        </p:blipFill>
        <p:spPr>
          <a:xfrm>
            <a:off x="887422" y="4026514"/>
            <a:ext cx="4493263" cy="19283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C308C9-480B-3235-E44F-038FDA5542B6}"/>
              </a:ext>
            </a:extLst>
          </p:cNvPr>
          <p:cNvSpPr txBox="1"/>
          <p:nvPr/>
        </p:nvSpPr>
        <p:spPr>
          <a:xfrm>
            <a:off x="7677887" y="6134573"/>
            <a:ext cx="2595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Muller and Held, 2012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A5F29D-E412-93D1-DEF2-D837532B64BD}"/>
                  </a:ext>
                </a:extLst>
              </p:cNvPr>
              <p:cNvSpPr txBox="1"/>
              <p:nvPr/>
            </p:nvSpPr>
            <p:spPr>
              <a:xfrm>
                <a:off x="705355" y="5956239"/>
                <a:ext cx="48573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single patch SST+4K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</m:oMath>
                </a14:m>
                <a:r>
                  <a:rPr lang="en-US" sz="2400" dirty="0"/>
                  <a:t> responses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A5F29D-E412-93D1-DEF2-D837532B64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355" y="5956239"/>
                <a:ext cx="4857395" cy="461665"/>
              </a:xfrm>
              <a:prstGeom prst="rect">
                <a:avLst/>
              </a:prstGeom>
              <a:blipFill>
                <a:blip r:embed="rId6"/>
                <a:stretch>
                  <a:fillRect l="-1823" t="-5263" r="-2604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C815157-B27F-5AF3-66C5-2291537B3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E72-C510-FB49-852E-3C0129DB898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5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D7A4F8-8163-B826-620D-AA1B68B41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75" y="1137275"/>
            <a:ext cx="3036777" cy="26348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8E8654-E642-EB4C-0440-E0D3B5435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75" y="3976934"/>
            <a:ext cx="3036777" cy="26247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1B646E-C2C3-0FC8-0E11-B0F1538EEBE6}"/>
              </a:ext>
            </a:extLst>
          </p:cNvPr>
          <p:cNvSpPr txBox="1"/>
          <p:nvPr/>
        </p:nvSpPr>
        <p:spPr>
          <a:xfrm>
            <a:off x="375840" y="347692"/>
            <a:ext cx="11600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Longwave radiation response attributed to convection aggregation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D17D061-A4DE-0951-12B8-CB7949D31D52}"/>
              </a:ext>
            </a:extLst>
          </p:cNvPr>
          <p:cNvCxnSpPr/>
          <p:nvPr/>
        </p:nvCxnSpPr>
        <p:spPr>
          <a:xfrm>
            <a:off x="3339548" y="1798982"/>
            <a:ext cx="81500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56A500F-02DE-4DE7-90E5-8016843FDEB9}"/>
              </a:ext>
            </a:extLst>
          </p:cNvPr>
          <p:cNvCxnSpPr/>
          <p:nvPr/>
        </p:nvCxnSpPr>
        <p:spPr>
          <a:xfrm>
            <a:off x="3339548" y="2418256"/>
            <a:ext cx="81500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8523F5B-19C4-546B-2F80-49F0EFFF6695}"/>
                  </a:ext>
                </a:extLst>
              </p:cNvPr>
              <p:cNvSpPr txBox="1"/>
              <p:nvPr/>
            </p:nvSpPr>
            <p:spPr>
              <a:xfrm>
                <a:off x="4261650" y="1568149"/>
                <a:ext cx="62738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ref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Δ</m:t>
                    </m:r>
                    <m:acc>
                      <m:accPr>
                        <m:chr m:val="̅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acc>
                  </m:oMath>
                </a14:m>
                <a:r>
                  <a:rPr lang="en-US" sz="2400" dirty="0"/>
                  <a:t> due to mean surface warming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8523F5B-19C4-546B-2F80-49F0EFFF66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1650" y="1568149"/>
                <a:ext cx="6273828" cy="461665"/>
              </a:xfrm>
              <a:prstGeom prst="rect">
                <a:avLst/>
              </a:prstGeom>
              <a:blipFill>
                <a:blip r:embed="rId4"/>
                <a:stretch>
                  <a:fillRect l="-202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CAC1856-653D-83B0-647D-3018C04D9CBF}"/>
                  </a:ext>
                </a:extLst>
              </p:cNvPr>
              <p:cNvSpPr txBox="1"/>
              <p:nvPr/>
            </p:nvSpPr>
            <p:spPr>
              <a:xfrm>
                <a:off x="4261650" y="2187423"/>
                <a:ext cx="6731028" cy="4905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acc>
                      <m:accPr>
                        <m:chr m:val="̅"/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lw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2400" dirty="0"/>
                  <a:t> due to </a:t>
                </a:r>
                <a:r>
                  <a:rPr lang="en-US" sz="2400" dirty="0">
                    <a:solidFill>
                      <a:srgbClr val="FF0000"/>
                    </a:solidFill>
                  </a:rPr>
                  <a:t>convection aggregation (dominant)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CAC1856-653D-83B0-647D-3018C04D9C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1650" y="2187423"/>
                <a:ext cx="6731028" cy="490519"/>
              </a:xfrm>
              <a:prstGeom prst="rect">
                <a:avLst/>
              </a:prstGeom>
              <a:blipFill>
                <a:blip r:embed="rId5"/>
                <a:stretch>
                  <a:fillRect l="-188" t="-2564" b="-28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EEB23E52-AD54-CA14-03CC-3F218916E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1648" y="2806697"/>
            <a:ext cx="2979257" cy="7222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D0E69A8-77C3-ABAE-1BB3-2C60E63D0F97}"/>
                  </a:ext>
                </a:extLst>
              </p:cNvPr>
              <p:cNvSpPr txBox="1"/>
              <p:nvPr/>
            </p:nvSpPr>
            <p:spPr>
              <a:xfrm>
                <a:off x="4261649" y="4167071"/>
                <a:ext cx="2517085" cy="4905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𝛥</m:t>
                      </m:r>
                      <m:acc>
                        <m:accPr>
                          <m:chr m:val="̅"/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400" b="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𝑙𝑤</m:t>
                              </m:r>
                            </m:sub>
                          </m:sSub>
                          <m:r>
                            <a:rPr lang="en-US" sz="24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D0E69A8-77C3-ABAE-1BB3-2C60E63D0F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1649" y="4167071"/>
                <a:ext cx="2517085" cy="490519"/>
              </a:xfrm>
              <a:prstGeom prst="rect">
                <a:avLst/>
              </a:prstGeom>
              <a:blipFill>
                <a:blip r:embed="rId7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8EC9EDD3-1C92-FE71-1457-F47A5431D478}"/>
              </a:ext>
            </a:extLst>
          </p:cNvPr>
          <p:cNvSpPr txBox="1"/>
          <p:nvPr/>
        </p:nvSpPr>
        <p:spPr>
          <a:xfrm>
            <a:off x="4261649" y="4786345"/>
            <a:ext cx="6999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Stronger convection aggregation</a:t>
            </a:r>
          </a:p>
          <a:p>
            <a:r>
              <a:rPr lang="en-US" sz="2400" dirty="0">
                <a:sym typeface="Wingdings" pitchFamily="2" charset="2"/>
              </a:rPr>
              <a:t> mid-troposphere drying &amp; high cloud reduction</a:t>
            </a:r>
          </a:p>
          <a:p>
            <a:r>
              <a:rPr lang="en-US" sz="2400" dirty="0">
                <a:sym typeface="Wingdings" pitchFamily="2" charset="2"/>
              </a:rPr>
              <a:t> Stronger longwave radiative cooling</a:t>
            </a:r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645BD2-A36F-CC30-78F9-E9FFF4DF4FF4}"/>
              </a:ext>
            </a:extLst>
          </p:cNvPr>
          <p:cNvSpPr txBox="1"/>
          <p:nvPr/>
        </p:nvSpPr>
        <p:spPr>
          <a:xfrm>
            <a:off x="4261648" y="6232310"/>
            <a:ext cx="5916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Bony et al. 2020, Wing et al. 2020, Zhang et al. 2021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0AFACF-8628-5E78-A1B2-7762D51919CF}"/>
              </a:ext>
            </a:extLst>
          </p:cNvPr>
          <p:cNvSpPr txBox="1"/>
          <p:nvPr/>
        </p:nvSpPr>
        <p:spPr>
          <a:xfrm>
            <a:off x="8939875" y="3352654"/>
            <a:ext cx="3036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(single patch SST+4K)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9F90EA-3F6A-515F-A803-56E21064E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E72-C510-FB49-852E-3C0129DB898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84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BF8DC26-D6D5-EE5B-3B00-7739D0680DC2}"/>
              </a:ext>
            </a:extLst>
          </p:cNvPr>
          <p:cNvSpPr txBox="1"/>
          <p:nvPr/>
        </p:nvSpPr>
        <p:spPr>
          <a:xfrm>
            <a:off x="375840" y="347692"/>
            <a:ext cx="11600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convection aggregation response caused by circulation change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2610BC-8498-E86D-E52C-16AB0E019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660" y="2922945"/>
            <a:ext cx="3987800" cy="3606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710866-DF06-E124-4026-32B35B4B3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660" y="1368906"/>
            <a:ext cx="6540500" cy="1117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3A69A83-B03B-EDAE-7D73-F09EC9424481}"/>
              </a:ext>
            </a:extLst>
          </p:cNvPr>
          <p:cNvSpPr/>
          <p:nvPr/>
        </p:nvSpPr>
        <p:spPr>
          <a:xfrm>
            <a:off x="6181968" y="1256040"/>
            <a:ext cx="1828800" cy="10299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5BE781-1D2C-EEEF-B986-C7498759C4AB}"/>
              </a:ext>
            </a:extLst>
          </p:cNvPr>
          <p:cNvSpPr txBox="1"/>
          <p:nvPr/>
        </p:nvSpPr>
        <p:spPr>
          <a:xfrm>
            <a:off x="6384477" y="2373640"/>
            <a:ext cx="14237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dominant</a:t>
            </a:r>
            <a:endParaRPr lang="en-US" sz="2400" dirty="0"/>
          </a:p>
        </p:txBody>
      </p:sp>
      <p:pic>
        <p:nvPicPr>
          <p:cNvPr id="18" name="Picture 17" descr="Calendar&#10;&#10;Description automatically generated">
            <a:extLst>
              <a:ext uri="{FF2B5EF4-FFF2-40B4-BE49-F238E27FC236}">
                <a16:creationId xmlns:a16="http://schemas.microsoft.com/office/drawing/2014/main" id="{B3692087-7311-D86B-9DBA-10F352362F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27" t="9617" r="12060" b="10732"/>
          <a:stretch/>
        </p:blipFill>
        <p:spPr>
          <a:xfrm>
            <a:off x="375840" y="1643422"/>
            <a:ext cx="4703681" cy="463605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C59A3C-1BBA-E6BF-5F0F-6BB505FBAE76}"/>
              </a:ext>
            </a:extLst>
          </p:cNvPr>
          <p:cNvSpPr txBox="1"/>
          <p:nvPr/>
        </p:nvSpPr>
        <p:spPr>
          <a:xfrm>
            <a:off x="465907" y="1168400"/>
            <a:ext cx="26562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single patch SST+4K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083A4D0-9F5F-5EA4-317D-903A49C38AB5}"/>
                  </a:ext>
                </a:extLst>
              </p:cNvPr>
              <p:cNvSpPr txBox="1"/>
              <p:nvPr/>
            </p:nvSpPr>
            <p:spPr>
              <a:xfrm>
                <a:off x="7737614" y="4843669"/>
                <a:ext cx="3987800" cy="1060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</m:d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𝑑𝑝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083A4D0-9F5F-5EA4-317D-903A49C38A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7614" y="4843669"/>
                <a:ext cx="3987800" cy="1060931"/>
              </a:xfrm>
              <a:prstGeom prst="rect">
                <a:avLst/>
              </a:prstGeom>
              <a:blipFill>
                <a:blip r:embed="rId5"/>
                <a:stretch>
                  <a:fillRect t="-138824" b="-19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5EAD70-B24E-9E7F-A154-AE195F0A7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E72-C510-FB49-852E-3C0129DB898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31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118066-14D6-53CE-AD41-F91DD38B35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808" b="49717"/>
          <a:stretch/>
        </p:blipFill>
        <p:spPr>
          <a:xfrm>
            <a:off x="599360" y="1569722"/>
            <a:ext cx="5577920" cy="25752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3033FE-69D6-6A90-A6E1-263499986012}"/>
              </a:ext>
            </a:extLst>
          </p:cNvPr>
          <p:cNvSpPr txBox="1"/>
          <p:nvPr/>
        </p:nvSpPr>
        <p:spPr>
          <a:xfrm>
            <a:off x="375840" y="347692"/>
            <a:ext cx="116008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Radiation overestimation attributed to convection aggregation overestimation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677FBE-D5FA-B037-EF36-2E63CC706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0080" y="1574365"/>
            <a:ext cx="2847995" cy="25705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ACF4C8-1BD6-D656-204A-CD7231851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800" y="3995101"/>
            <a:ext cx="3058160" cy="26840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C3F60F-01D2-86F6-AB9A-BDB1F2B813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0371" y="4144958"/>
            <a:ext cx="2979257" cy="7222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15F9B12-86E9-2E7E-0372-04922CC4A5A6}"/>
                  </a:ext>
                </a:extLst>
              </p:cNvPr>
              <p:cNvSpPr txBox="1"/>
              <p:nvPr/>
            </p:nvSpPr>
            <p:spPr>
              <a:xfrm>
                <a:off x="1038186" y="5609791"/>
                <a:ext cx="4700268" cy="4905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𝛥</m:t>
                      </m:r>
                      <m:acc>
                        <m:accPr>
                          <m:chr m:val="̅"/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400" b="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𝑙𝑤</m:t>
                              </m:r>
                            </m:sub>
                          </m:sSub>
                          <m:r>
                            <a:rPr lang="en-US" sz="24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error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error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15F9B12-86E9-2E7E-0372-04922CC4A5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186" y="5609791"/>
                <a:ext cx="4700268" cy="490519"/>
              </a:xfrm>
              <a:prstGeom prst="rect">
                <a:avLst/>
              </a:prstGeom>
              <a:blipFill>
                <a:blip r:embed="rId6"/>
                <a:stretch>
                  <a:fillRect b="-1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EBFEE86-7DAF-D7EC-9E13-89C5C382F61E}"/>
              </a:ext>
            </a:extLst>
          </p:cNvPr>
          <p:cNvSpPr txBox="1"/>
          <p:nvPr/>
        </p:nvSpPr>
        <p:spPr>
          <a:xfrm>
            <a:off x="5974080" y="2530696"/>
            <a:ext cx="2214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(two adjacent patches SST+4K)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EFB9F1-5581-27C8-A911-7397496BE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E72-C510-FB49-852E-3C0129DB898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18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0994C50-5826-F0CA-B802-77AB07E38709}"/>
              </a:ext>
            </a:extLst>
          </p:cNvPr>
          <p:cNvCxnSpPr>
            <a:cxnSpLocks/>
          </p:cNvCxnSpPr>
          <p:nvPr/>
        </p:nvCxnSpPr>
        <p:spPr>
          <a:xfrm>
            <a:off x="3045982" y="85560"/>
            <a:ext cx="0" cy="6533243"/>
          </a:xfrm>
          <a:prstGeom prst="line">
            <a:avLst/>
          </a:prstGeom>
          <a:ln w="762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ED0E1B2-A96C-A231-123C-E174E4520B31}"/>
                  </a:ext>
                </a:extLst>
              </p:cNvPr>
              <p:cNvSpPr txBox="1"/>
              <p:nvPr/>
            </p:nvSpPr>
            <p:spPr>
              <a:xfrm>
                <a:off x="373938" y="211214"/>
                <a:ext cx="2469689" cy="5232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Local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𝑆𝑆𝑇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ED0E1B2-A96C-A231-123C-E174E4520B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938" y="211214"/>
                <a:ext cx="2469689" cy="523220"/>
              </a:xfrm>
              <a:prstGeom prst="rect">
                <a:avLst/>
              </a:prstGeom>
              <a:blipFill>
                <a:blip r:embed="rId2"/>
                <a:stretch>
                  <a:fillRect l="-5128" t="-11905" r="-1538" b="-309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622BAEB-54DA-E122-8AA1-8C52367FEC40}"/>
                  </a:ext>
                </a:extLst>
              </p:cNvPr>
              <p:cNvSpPr txBox="1"/>
              <p:nvPr/>
            </p:nvSpPr>
            <p:spPr>
              <a:xfrm>
                <a:off x="373937" y="1913052"/>
                <a:ext cx="2469689" cy="5232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8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acc>
                        <m:accPr>
                          <m:chr m:val="̅"/>
                          <m:ctrlPr>
                            <a:rPr lang="el-GR" sz="28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𝑇𝑆</m:t>
                          </m:r>
                        </m:e>
                      </m:acc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622BAEB-54DA-E122-8AA1-8C52367FEC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937" y="1913052"/>
                <a:ext cx="2469689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9B3D864-B0A3-BDB8-DFD8-E2BFF4717F2E}"/>
                  </a:ext>
                </a:extLst>
              </p:cNvPr>
              <p:cNvSpPr txBox="1"/>
              <p:nvPr/>
            </p:nvSpPr>
            <p:spPr>
              <a:xfrm>
                <a:off x="373938" y="3614890"/>
                <a:ext cx="2469688" cy="5232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8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8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𝐿𝑊</m:t>
                          </m:r>
                        </m:sub>
                      </m:sSub>
                      <m:r>
                        <a:rPr lang="el-GR" sz="28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l-GR" sz="28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acc>
                        <m:accPr>
                          <m:chr m:val="̅"/>
                          <m:ctrlPr>
                            <a:rPr lang="el-GR" sz="28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𝑇𝑆</m:t>
                          </m:r>
                        </m:e>
                      </m:acc>
                      <m:r>
                        <a:rPr lang="en-US" sz="28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9B3D864-B0A3-BDB8-DFD8-E2BFF4717F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938" y="3614890"/>
                <a:ext cx="2469688" cy="523220"/>
              </a:xfrm>
              <a:prstGeom prst="rect">
                <a:avLst/>
              </a:prstGeom>
              <a:blipFill>
                <a:blip r:embed="rId4"/>
                <a:stretch>
                  <a:fillRect b="-47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2B5C888-0E62-12E9-05CE-211EBD54A218}"/>
                  </a:ext>
                </a:extLst>
              </p:cNvPr>
              <p:cNvSpPr txBox="1"/>
              <p:nvPr/>
            </p:nvSpPr>
            <p:spPr>
              <a:xfrm>
                <a:off x="373937" y="5316728"/>
                <a:ext cx="2469689" cy="5232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8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acc>
                        <m:accPr>
                          <m:chr m:val="̅"/>
                          <m:ctrlPr>
                            <a:rPr lang="el-GR" sz="28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8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𝑙𝑤</m:t>
                              </m:r>
                            </m:sub>
                          </m:sSub>
                        </m:e>
                      </m:acc>
                      <m:r>
                        <a:rPr lang="en-US" sz="28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2B5C888-0E62-12E9-05CE-211EBD54A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937" y="5316728"/>
                <a:ext cx="2469689" cy="523220"/>
              </a:xfrm>
              <a:prstGeom prst="rect">
                <a:avLst/>
              </a:prstGeom>
              <a:blipFill>
                <a:blip r:embed="rId5"/>
                <a:stretch>
                  <a:fillRect b="-238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8840B20F-A2DE-DF3E-A02F-CD1BAC906BB9}"/>
              </a:ext>
            </a:extLst>
          </p:cNvPr>
          <p:cNvGrpSpPr/>
          <p:nvPr/>
        </p:nvGrpSpPr>
        <p:grpSpPr>
          <a:xfrm>
            <a:off x="3765589" y="906923"/>
            <a:ext cx="4879831" cy="2243014"/>
            <a:chOff x="3765589" y="906923"/>
            <a:chExt cx="4879831" cy="22430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520AED05-2F48-A846-34DA-34D4701548C7}"/>
                    </a:ext>
                  </a:extLst>
                </p:cNvPr>
                <p:cNvSpPr txBox="1"/>
                <p:nvPr/>
              </p:nvSpPr>
              <p:spPr>
                <a:xfrm>
                  <a:off x="3765589" y="906923"/>
                  <a:ext cx="2279946" cy="52322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28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d>
                          <m:dPr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800" b="0" i="0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⋅</m:t>
                            </m:r>
                            <m:acc>
                              <m:accPr>
                                <m:chr m:val="⃗"/>
                                <m:ctrlPr>
                                  <a:rPr lang="en-US" sz="2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</m:e>
                        </m:d>
                        <m:r>
                          <a:rPr lang="en-US" sz="2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520AED05-2F48-A846-34DA-34D4701548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65589" y="906923"/>
                  <a:ext cx="2279946" cy="52322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5E29086-B434-17C5-43AD-268680D1CF7E}"/>
                    </a:ext>
                  </a:extLst>
                </p:cNvPr>
                <p:cNvSpPr txBox="1"/>
                <p:nvPr/>
              </p:nvSpPr>
              <p:spPr>
                <a:xfrm>
                  <a:off x="6365473" y="906923"/>
                  <a:ext cx="2279947" cy="52322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28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d>
                          <m:dPr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800" b="0" i="0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⋅</m:t>
                            </m:r>
                            <m:acc>
                              <m:accPr>
                                <m:chr m:val="⃗"/>
                                <m:ctrlPr>
                                  <a:rPr lang="en-US" sz="2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</m:e>
                        </m:d>
                        <m:r>
                          <a:rPr lang="en-US" sz="2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&gt;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5E29086-B434-17C5-43AD-268680D1CF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65473" y="906923"/>
                  <a:ext cx="2279947" cy="52322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B7900B7-0318-8B80-A662-9D2BE8815F40}"/>
                    </a:ext>
                  </a:extLst>
                </p:cNvPr>
                <p:cNvSpPr txBox="1"/>
                <p:nvPr/>
              </p:nvSpPr>
              <p:spPr>
                <a:xfrm>
                  <a:off x="3765589" y="1722000"/>
                  <a:ext cx="2279946" cy="61286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28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d>
                          <m:dPr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800" b="0" i="0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⋅</m:t>
                            </m:r>
                            <m:acc>
                              <m:accPr>
                                <m:chr m:val="⃗"/>
                                <m:ctrlPr>
                                  <a:rPr lang="en-US" sz="2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</m:acc>
                          </m:e>
                        </m:d>
                        <m:r>
                          <a:rPr lang="en-US" sz="2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B7900B7-0318-8B80-A662-9D2BE8815F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65589" y="1722000"/>
                  <a:ext cx="2279946" cy="612860"/>
                </a:xfrm>
                <a:prstGeom prst="rect">
                  <a:avLst/>
                </a:prstGeom>
                <a:blipFill>
                  <a:blip r:embed="rId8"/>
                  <a:stretch>
                    <a:fillRect b="-1020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8BC06BC3-7BC2-6A45-B664-73191AFB5C01}"/>
                    </a:ext>
                  </a:extLst>
                </p:cNvPr>
                <p:cNvSpPr txBox="1"/>
                <p:nvPr/>
              </p:nvSpPr>
              <p:spPr>
                <a:xfrm>
                  <a:off x="6365474" y="1722000"/>
                  <a:ext cx="2279946" cy="61286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28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d>
                          <m:dPr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800" b="0" i="0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⋅</m:t>
                            </m:r>
                            <m:acc>
                              <m:accPr>
                                <m:chr m:val="⃗"/>
                                <m:ctrlPr>
                                  <a:rPr lang="en-US" sz="2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</m:acc>
                          </m:e>
                        </m:d>
                        <m:r>
                          <a:rPr lang="en-US" sz="2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&gt;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8BC06BC3-7BC2-6A45-B664-73191AFB5C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65474" y="1722000"/>
                  <a:ext cx="2279946" cy="612860"/>
                </a:xfrm>
                <a:prstGeom prst="rect">
                  <a:avLst/>
                </a:prstGeom>
                <a:blipFill>
                  <a:blip r:embed="rId9"/>
                  <a:stretch>
                    <a:fillRect b="-1020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6C022FA-98CC-698E-4D97-B8D0ABE7D657}"/>
                    </a:ext>
                  </a:extLst>
                </p:cNvPr>
                <p:cNvSpPr txBox="1"/>
                <p:nvPr/>
              </p:nvSpPr>
              <p:spPr>
                <a:xfrm>
                  <a:off x="3765589" y="2626717"/>
                  <a:ext cx="2279946" cy="52322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28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&gt;0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6C022FA-98CC-698E-4D97-B8D0ABE7D6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65589" y="2626717"/>
                  <a:ext cx="2279946" cy="52322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6C22F8A-FA53-ED25-EE74-2EC4EBC23B5E}"/>
                    </a:ext>
                  </a:extLst>
                </p:cNvPr>
                <p:cNvSpPr txBox="1"/>
                <p:nvPr/>
              </p:nvSpPr>
              <p:spPr>
                <a:xfrm>
                  <a:off x="6365473" y="2626717"/>
                  <a:ext cx="2279947" cy="52322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28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&lt;0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6C22F8A-FA53-ED25-EE74-2EC4EBC23B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65473" y="2626717"/>
                  <a:ext cx="2279947" cy="52322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542A647-1D41-19CB-B1EC-34DDB0C39AC1}"/>
                  </a:ext>
                </a:extLst>
              </p:cNvPr>
              <p:cNvSpPr txBox="1"/>
              <p:nvPr/>
            </p:nvSpPr>
            <p:spPr>
              <a:xfrm>
                <a:off x="3584932" y="3802904"/>
                <a:ext cx="5334002" cy="5232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Convection aggregation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28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US" sz="28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8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sz="28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)&gt;0</m:t>
                    </m:r>
                  </m:oMath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542A647-1D41-19CB-B1EC-34DDB0C39A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4932" y="3802904"/>
                <a:ext cx="5334002" cy="523220"/>
              </a:xfrm>
              <a:prstGeom prst="rect">
                <a:avLst/>
              </a:prstGeom>
              <a:blipFill>
                <a:blip r:embed="rId12"/>
                <a:stretch>
                  <a:fillRect l="-2375" t="-11905" b="-309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F41EFB00-5395-800A-5CDD-0CE87BFED508}"/>
              </a:ext>
            </a:extLst>
          </p:cNvPr>
          <p:cNvGrpSpPr/>
          <p:nvPr/>
        </p:nvGrpSpPr>
        <p:grpSpPr>
          <a:xfrm>
            <a:off x="3621523" y="4808533"/>
            <a:ext cx="5342077" cy="1046440"/>
            <a:chOff x="3669708" y="5061996"/>
            <a:chExt cx="5342077" cy="10464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7A32E1F-DC34-696D-C528-5DAD4A5F5846}"/>
                    </a:ext>
                  </a:extLst>
                </p:cNvPr>
                <p:cNvSpPr txBox="1"/>
                <p:nvPr/>
              </p:nvSpPr>
              <p:spPr>
                <a:xfrm>
                  <a:off x="3669708" y="5061996"/>
                  <a:ext cx="534207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ea typeface="Cambria Math" panose="02040503050406030204" pitchFamily="18" charset="0"/>
                    </a:rPr>
                    <a:t>High cloud reduction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acc>
                        <m:accPr>
                          <m:chr m:val="̅"/>
                          <m:ctrlPr>
                            <a:rPr lang="el-GR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𝐻𝐶𝐶</m:t>
                          </m:r>
                        </m:e>
                      </m:acc>
                      <m:r>
                        <a:rPr lang="en-US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&lt;0</m:t>
                      </m:r>
                    </m:oMath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7A32E1F-DC34-696D-C528-5DAD4A5F58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9708" y="5061996"/>
                  <a:ext cx="5342077" cy="523220"/>
                </a:xfrm>
                <a:prstGeom prst="rect">
                  <a:avLst/>
                </a:prstGeom>
                <a:blipFill>
                  <a:blip r:embed="rId13"/>
                  <a:stretch>
                    <a:fillRect l="-2375" t="-9302" b="-302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C603A27-73FD-4B06-017A-A7E4F4835EE5}"/>
                    </a:ext>
                  </a:extLst>
                </p:cNvPr>
                <p:cNvSpPr txBox="1"/>
                <p:nvPr/>
              </p:nvSpPr>
              <p:spPr>
                <a:xfrm>
                  <a:off x="3769866" y="5585216"/>
                  <a:ext cx="4844506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ea typeface="Cambria Math" panose="02040503050406030204" pitchFamily="18" charset="0"/>
                    </a:rPr>
                    <a:t>Global mean drying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acc>
                        <m:accPr>
                          <m:chr m:val="̅"/>
                          <m:ctrlPr>
                            <a:rPr lang="el-GR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𝑀𝑇𝐻</m:t>
                          </m:r>
                        </m:e>
                      </m:acc>
                      <m:r>
                        <a:rPr lang="en-US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C603A27-73FD-4B06-017A-A7E4F4835E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69866" y="5585216"/>
                  <a:ext cx="4844506" cy="523220"/>
                </a:xfrm>
                <a:prstGeom prst="rect">
                  <a:avLst/>
                </a:prstGeom>
                <a:blipFill>
                  <a:blip r:embed="rId14"/>
                  <a:stretch>
                    <a:fillRect l="-2618" t="-14634" b="-317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282170C-44D5-7F9B-DC3C-43A232FC239D}"/>
                  </a:ext>
                </a:extLst>
              </p:cNvPr>
              <p:cNvSpPr txBox="1"/>
              <p:nvPr/>
            </p:nvSpPr>
            <p:spPr>
              <a:xfrm>
                <a:off x="9011785" y="1739280"/>
                <a:ext cx="3081813" cy="57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acc>
                        <m:accPr>
                          <m:chr m:val="⃗"/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</m:acc>
                      <m:r>
                        <a:rPr lang="en-US" sz="28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≈∫</m:t>
                      </m:r>
                      <m:r>
                        <m:rPr>
                          <m:sty m:val="p"/>
                        </m:rPr>
                        <a:rPr lang="en-US" sz="28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acc>
                        <m:accPr>
                          <m:chr m:val="⃗"/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sz="28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282170C-44D5-7F9B-DC3C-43A232FC23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785" y="1739280"/>
                <a:ext cx="3081813" cy="578300"/>
              </a:xfrm>
              <a:prstGeom prst="rect">
                <a:avLst/>
              </a:prstGeom>
              <a:blipFill>
                <a:blip r:embed="rId15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D2A55E1-122D-0EBD-3D4F-C1AC6A2B877A}"/>
                  </a:ext>
                </a:extLst>
              </p:cNvPr>
              <p:cNvSpPr txBox="1"/>
              <p:nvPr/>
            </p:nvSpPr>
            <p:spPr>
              <a:xfrm>
                <a:off x="9011785" y="2598920"/>
                <a:ext cx="2789631" cy="57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8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m:rPr>
                          <m:sty m:val="p"/>
                        </m:rPr>
                        <a:rPr lang="en-US" sz="28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(−</m:t>
                      </m:r>
                      <m:r>
                        <m:rPr>
                          <m:sty m:val="p"/>
                        </m:rPr>
                        <a:rPr lang="en-US" sz="28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</m:acc>
                      <m:r>
                        <a:rPr lang="en-US" sz="28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D2A55E1-122D-0EBD-3D4F-C1AC6A2B87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785" y="2598920"/>
                <a:ext cx="2789631" cy="578813"/>
              </a:xfrm>
              <a:prstGeom prst="rect">
                <a:avLst/>
              </a:prstGeom>
              <a:blipFill>
                <a:blip r:embed="rId16"/>
                <a:stretch>
                  <a:fillRect b="-17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66A8F65F-D4F4-761F-D28A-7DC21491651B}"/>
              </a:ext>
            </a:extLst>
          </p:cNvPr>
          <p:cNvSpPr txBox="1"/>
          <p:nvPr/>
        </p:nvSpPr>
        <p:spPr>
          <a:xfrm>
            <a:off x="4478134" y="211214"/>
            <a:ext cx="854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a typeface="Cambria Math" panose="02040503050406030204" pitchFamily="18" charset="0"/>
              </a:rPr>
              <a:t>local</a:t>
            </a:r>
            <a:endParaRPr lang="en-US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7EC5AF3-0708-AA93-AB5C-410005B13C21}"/>
              </a:ext>
            </a:extLst>
          </p:cNvPr>
          <p:cNvSpPr txBox="1"/>
          <p:nvPr/>
        </p:nvSpPr>
        <p:spPr>
          <a:xfrm>
            <a:off x="6881715" y="211214"/>
            <a:ext cx="1247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a typeface="Cambria Math" panose="02040503050406030204" pitchFamily="18" charset="0"/>
              </a:rPr>
              <a:t>remote</a:t>
            </a:r>
            <a:endParaRPr lang="en-US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8B6483-9AC4-4171-367B-909F52B8162A}"/>
              </a:ext>
            </a:extLst>
          </p:cNvPr>
          <p:cNvSpPr txBox="1"/>
          <p:nvPr/>
        </p:nvSpPr>
        <p:spPr>
          <a:xfrm>
            <a:off x="9211116" y="3722353"/>
            <a:ext cx="2683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a typeface="Cambria Math" panose="02040503050406030204" pitchFamily="18" charset="0"/>
              </a:rPr>
              <a:t>(for convective / warm patch)</a:t>
            </a:r>
            <a:endParaRPr lang="en-US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17DC44-683F-1B7F-E3D7-46C0FA644C0C}"/>
              </a:ext>
            </a:extLst>
          </p:cNvPr>
          <p:cNvSpPr txBox="1"/>
          <p:nvPr/>
        </p:nvSpPr>
        <p:spPr>
          <a:xfrm>
            <a:off x="9211116" y="5153323"/>
            <a:ext cx="2789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a typeface="Cambria Math" panose="02040503050406030204" pitchFamily="18" charset="0"/>
              </a:rPr>
              <a:t>(relative to uniform warming)</a:t>
            </a:r>
            <a:endParaRPr lang="en-US" sz="2800" dirty="0"/>
          </a:p>
        </p:txBody>
      </p:sp>
      <p:sp>
        <p:nvSpPr>
          <p:cNvPr id="31" name="Down Arrow 30">
            <a:extLst>
              <a:ext uri="{FF2B5EF4-FFF2-40B4-BE49-F238E27FC236}">
                <a16:creationId xmlns:a16="http://schemas.microsoft.com/office/drawing/2014/main" id="{5A9341C9-31D3-E8A9-1076-17691BC8DF45}"/>
              </a:ext>
            </a:extLst>
          </p:cNvPr>
          <p:cNvSpPr/>
          <p:nvPr/>
        </p:nvSpPr>
        <p:spPr>
          <a:xfrm>
            <a:off x="1504808" y="4324716"/>
            <a:ext cx="211456" cy="828607"/>
          </a:xfrm>
          <a:prstGeom prst="downArrow">
            <a:avLst/>
          </a:prstGeom>
          <a:solidFill>
            <a:schemeClr val="bg1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>
            <a:extLst>
              <a:ext uri="{FF2B5EF4-FFF2-40B4-BE49-F238E27FC236}">
                <a16:creationId xmlns:a16="http://schemas.microsoft.com/office/drawing/2014/main" id="{4DCFAFBA-124C-1912-1CDA-9B39BA15A33C}"/>
              </a:ext>
            </a:extLst>
          </p:cNvPr>
          <p:cNvSpPr/>
          <p:nvPr/>
        </p:nvSpPr>
        <p:spPr>
          <a:xfrm rot="5400000">
            <a:off x="2779463" y="5131754"/>
            <a:ext cx="589577" cy="828607"/>
          </a:xfrm>
          <a:prstGeom prst="downArrow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>
            <a:extLst>
              <a:ext uri="{FF2B5EF4-FFF2-40B4-BE49-F238E27FC236}">
                <a16:creationId xmlns:a16="http://schemas.microsoft.com/office/drawing/2014/main" id="{921E2D0D-C27F-73D4-392C-50AAC5C087A0}"/>
              </a:ext>
            </a:extLst>
          </p:cNvPr>
          <p:cNvSpPr/>
          <p:nvPr/>
        </p:nvSpPr>
        <p:spPr>
          <a:xfrm>
            <a:off x="1503053" y="2622878"/>
            <a:ext cx="211456" cy="828607"/>
          </a:xfrm>
          <a:prstGeom prst="downArrow">
            <a:avLst/>
          </a:prstGeom>
          <a:solidFill>
            <a:schemeClr val="bg1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own Arrow 34">
            <a:extLst>
              <a:ext uri="{FF2B5EF4-FFF2-40B4-BE49-F238E27FC236}">
                <a16:creationId xmlns:a16="http://schemas.microsoft.com/office/drawing/2014/main" id="{F24C0ED0-21A9-2D92-5C73-DAFE9E673512}"/>
              </a:ext>
            </a:extLst>
          </p:cNvPr>
          <p:cNvSpPr/>
          <p:nvPr/>
        </p:nvSpPr>
        <p:spPr>
          <a:xfrm>
            <a:off x="1503053" y="921040"/>
            <a:ext cx="211456" cy="828607"/>
          </a:xfrm>
          <a:prstGeom prst="downArrow">
            <a:avLst/>
          </a:prstGeom>
          <a:solidFill>
            <a:schemeClr val="bg1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own Arrow 35">
            <a:extLst>
              <a:ext uri="{FF2B5EF4-FFF2-40B4-BE49-F238E27FC236}">
                <a16:creationId xmlns:a16="http://schemas.microsoft.com/office/drawing/2014/main" id="{30D929FD-9325-6BEE-5A26-7350BE50C8CF}"/>
              </a:ext>
            </a:extLst>
          </p:cNvPr>
          <p:cNvSpPr/>
          <p:nvPr/>
        </p:nvSpPr>
        <p:spPr>
          <a:xfrm rot="16200000">
            <a:off x="3055216" y="244301"/>
            <a:ext cx="211456" cy="457046"/>
          </a:xfrm>
          <a:prstGeom prst="downArrow">
            <a:avLst/>
          </a:prstGeom>
          <a:solidFill>
            <a:schemeClr val="bg1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5B404B4-DF1E-E0D7-0BAA-21036AB8F215}"/>
              </a:ext>
            </a:extLst>
          </p:cNvPr>
          <p:cNvSpPr/>
          <p:nvPr/>
        </p:nvSpPr>
        <p:spPr>
          <a:xfrm>
            <a:off x="3488042" y="211214"/>
            <a:ext cx="5430892" cy="3045978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wn Arrow 37">
            <a:extLst>
              <a:ext uri="{FF2B5EF4-FFF2-40B4-BE49-F238E27FC236}">
                <a16:creationId xmlns:a16="http://schemas.microsoft.com/office/drawing/2014/main" id="{A09BB03D-F478-9F8B-40E6-F4EF52B42527}"/>
              </a:ext>
            </a:extLst>
          </p:cNvPr>
          <p:cNvSpPr/>
          <p:nvPr/>
        </p:nvSpPr>
        <p:spPr>
          <a:xfrm>
            <a:off x="6081106" y="3384506"/>
            <a:ext cx="211456" cy="418398"/>
          </a:xfrm>
          <a:prstGeom prst="downArrow">
            <a:avLst/>
          </a:prstGeom>
          <a:solidFill>
            <a:schemeClr val="bg1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own Arrow 40">
            <a:extLst>
              <a:ext uri="{FF2B5EF4-FFF2-40B4-BE49-F238E27FC236}">
                <a16:creationId xmlns:a16="http://schemas.microsoft.com/office/drawing/2014/main" id="{612B0465-11C9-ADB2-EF9B-5A7E6B797846}"/>
              </a:ext>
            </a:extLst>
          </p:cNvPr>
          <p:cNvSpPr/>
          <p:nvPr/>
        </p:nvSpPr>
        <p:spPr>
          <a:xfrm>
            <a:off x="4799833" y="1460055"/>
            <a:ext cx="211456" cy="261610"/>
          </a:xfrm>
          <a:prstGeom prst="downArrow">
            <a:avLst/>
          </a:prstGeom>
          <a:solidFill>
            <a:schemeClr val="bg1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own Arrow 41">
            <a:extLst>
              <a:ext uri="{FF2B5EF4-FFF2-40B4-BE49-F238E27FC236}">
                <a16:creationId xmlns:a16="http://schemas.microsoft.com/office/drawing/2014/main" id="{2AA9E251-C223-0D04-40E5-7D98D810244E}"/>
              </a:ext>
            </a:extLst>
          </p:cNvPr>
          <p:cNvSpPr/>
          <p:nvPr/>
        </p:nvSpPr>
        <p:spPr>
          <a:xfrm>
            <a:off x="4799833" y="2365107"/>
            <a:ext cx="211456" cy="261610"/>
          </a:xfrm>
          <a:prstGeom prst="downArrow">
            <a:avLst/>
          </a:prstGeom>
          <a:solidFill>
            <a:schemeClr val="bg1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Down Arrow 42">
            <a:extLst>
              <a:ext uri="{FF2B5EF4-FFF2-40B4-BE49-F238E27FC236}">
                <a16:creationId xmlns:a16="http://schemas.microsoft.com/office/drawing/2014/main" id="{61DC850A-9D59-BACA-2EFF-42D98B0C29F4}"/>
              </a:ext>
            </a:extLst>
          </p:cNvPr>
          <p:cNvSpPr/>
          <p:nvPr/>
        </p:nvSpPr>
        <p:spPr>
          <a:xfrm>
            <a:off x="7399718" y="1460055"/>
            <a:ext cx="211456" cy="261610"/>
          </a:xfrm>
          <a:prstGeom prst="downArrow">
            <a:avLst/>
          </a:prstGeom>
          <a:solidFill>
            <a:schemeClr val="bg1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own Arrow 43">
            <a:extLst>
              <a:ext uri="{FF2B5EF4-FFF2-40B4-BE49-F238E27FC236}">
                <a16:creationId xmlns:a16="http://schemas.microsoft.com/office/drawing/2014/main" id="{DE8B9099-AD86-C8D0-CC46-E1EFD2FB1ECB}"/>
              </a:ext>
            </a:extLst>
          </p:cNvPr>
          <p:cNvSpPr/>
          <p:nvPr/>
        </p:nvSpPr>
        <p:spPr>
          <a:xfrm>
            <a:off x="7399718" y="2362457"/>
            <a:ext cx="211456" cy="261610"/>
          </a:xfrm>
          <a:prstGeom prst="downArrow">
            <a:avLst/>
          </a:prstGeom>
          <a:solidFill>
            <a:schemeClr val="bg1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Down Arrow 47">
            <a:extLst>
              <a:ext uri="{FF2B5EF4-FFF2-40B4-BE49-F238E27FC236}">
                <a16:creationId xmlns:a16="http://schemas.microsoft.com/office/drawing/2014/main" id="{F9A6C3C1-1EAB-453C-A5C4-8EB4CF0EAEEF}"/>
              </a:ext>
            </a:extLst>
          </p:cNvPr>
          <p:cNvSpPr/>
          <p:nvPr/>
        </p:nvSpPr>
        <p:spPr>
          <a:xfrm>
            <a:off x="6081106" y="4356371"/>
            <a:ext cx="211456" cy="418398"/>
          </a:xfrm>
          <a:prstGeom prst="downArrow">
            <a:avLst/>
          </a:prstGeom>
          <a:solidFill>
            <a:schemeClr val="bg1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F88F608-7935-4672-28C2-DEBAB2D27795}"/>
                  </a:ext>
                </a:extLst>
              </p:cNvPr>
              <p:cNvSpPr txBox="1"/>
              <p:nvPr/>
            </p:nvSpPr>
            <p:spPr>
              <a:xfrm>
                <a:off x="3621523" y="5877465"/>
                <a:ext cx="1776003" cy="5569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𝛥</m:t>
                      </m:r>
                      <m:acc>
                        <m:accPr>
                          <m:chr m:val="̅"/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b="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𝑙𝑤</m:t>
                              </m:r>
                            </m:sub>
                          </m:sSub>
                          <m:r>
                            <a:rPr lang="en-US" sz="28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F88F608-7935-4672-28C2-DEBAB2D277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523" y="5877465"/>
                <a:ext cx="1776003" cy="556947"/>
              </a:xfrm>
              <a:prstGeom prst="rect">
                <a:avLst/>
              </a:prstGeom>
              <a:blipFill>
                <a:blip r:embed="rId17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B64DDBDE-2A60-EBAC-2D7E-BD40322E56D4}"/>
              </a:ext>
            </a:extLst>
          </p:cNvPr>
          <p:cNvSpPr txBox="1"/>
          <p:nvPr/>
        </p:nvSpPr>
        <p:spPr>
          <a:xfrm>
            <a:off x="805645" y="6006166"/>
            <a:ext cx="139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a typeface="Cambria Math" panose="02040503050406030204" pitchFamily="18" charset="0"/>
              </a:rPr>
              <a:t>additive</a:t>
            </a:r>
            <a:endParaRPr lang="en-US" sz="2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8E9D4D-F29B-0326-B3B4-9BEBA581F045}"/>
              </a:ext>
            </a:extLst>
          </p:cNvPr>
          <p:cNvSpPr txBox="1"/>
          <p:nvPr/>
        </p:nvSpPr>
        <p:spPr>
          <a:xfrm>
            <a:off x="5956141" y="6006166"/>
            <a:ext cx="2381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a typeface="Cambria Math" panose="02040503050406030204" pitchFamily="18" charset="0"/>
              </a:rPr>
              <a:t>overestimated</a:t>
            </a:r>
            <a:endParaRPr lang="en-US" sz="2800" b="1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33D3D16-40F7-FBC0-534F-CB252C9CF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E72-C510-FB49-852E-3C0129DB898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98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DB67E3A-B48B-5FB5-BF75-5C50963AB738}"/>
                  </a:ext>
                </a:extLst>
              </p:cNvPr>
              <p:cNvSpPr txBox="1"/>
              <p:nvPr/>
            </p:nvSpPr>
            <p:spPr>
              <a:xfrm>
                <a:off x="748147" y="1469629"/>
                <a:ext cx="162833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acc>
                        <m:accPr>
                          <m:chr m:val="̅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acc>
                        <m:accPr>
                          <m:chr m:val="̅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ac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DB67E3A-B48B-5FB5-BF75-5C50963AB7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147" y="1469629"/>
                <a:ext cx="1628331" cy="430887"/>
              </a:xfrm>
              <a:prstGeom prst="rect">
                <a:avLst/>
              </a:prstGeom>
              <a:blipFill>
                <a:blip r:embed="rId3"/>
                <a:stretch>
                  <a:fillRect l="-5426" r="-3876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347B32-6932-ED17-CA31-64EEF5F3B46E}"/>
                  </a:ext>
                </a:extLst>
              </p:cNvPr>
              <p:cNvSpPr txBox="1"/>
              <p:nvPr/>
            </p:nvSpPr>
            <p:spPr>
              <a:xfrm>
                <a:off x="3065383" y="1120239"/>
                <a:ext cx="3449726" cy="11296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acc>
                        <m:accPr>
                          <m:chr m:val="̅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SST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SST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347B32-6932-ED17-CA31-64EEF5F3B4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5383" y="1120239"/>
                <a:ext cx="3449726" cy="1129668"/>
              </a:xfrm>
              <a:prstGeom prst="rect">
                <a:avLst/>
              </a:prstGeom>
              <a:blipFill>
                <a:blip r:embed="rId4"/>
                <a:stretch>
                  <a:fillRect l="-9158" t="-133333" b="-18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5B20102-A17C-D1AE-EB02-B53F956D6AA1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>
            <a:off x="2376478" y="1685073"/>
            <a:ext cx="68890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669BA58-EFED-DCB3-7F83-7B02C1B16015}"/>
              </a:ext>
            </a:extLst>
          </p:cNvPr>
          <p:cNvSpPr txBox="1"/>
          <p:nvPr/>
        </p:nvSpPr>
        <p:spPr>
          <a:xfrm>
            <a:off x="398274" y="428008"/>
            <a:ext cx="6204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SST Green’s functions approach: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4166BB4E-EBC7-0B18-A3E8-2EA740E77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67" y="2452362"/>
            <a:ext cx="3848172" cy="210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BA239BC-0AD2-E402-7443-1CBE10B9A93D}"/>
              </a:ext>
            </a:extLst>
          </p:cNvPr>
          <p:cNvSpPr txBox="1"/>
          <p:nvPr/>
        </p:nvSpPr>
        <p:spPr>
          <a:xfrm>
            <a:off x="1434235" y="4663797"/>
            <a:ext cx="204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Dong et al., 2019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6A9C6F-6FEC-CFE4-B85F-0D863B7A46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202" t="55351" b="24794"/>
          <a:stretch/>
        </p:blipFill>
        <p:spPr>
          <a:xfrm>
            <a:off x="5755095" y="2702580"/>
            <a:ext cx="4087807" cy="186888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7F72F51-10C9-9118-5C0B-A068360FE61D}"/>
              </a:ext>
            </a:extLst>
          </p:cNvPr>
          <p:cNvSpPr txBox="1"/>
          <p:nvPr/>
        </p:nvSpPr>
        <p:spPr>
          <a:xfrm>
            <a:off x="9718615" y="3288641"/>
            <a:ext cx="2077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Truth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E6FEB7-50CC-1774-20DB-CB022F431EAA}"/>
              </a:ext>
            </a:extLst>
          </p:cNvPr>
          <p:cNvSpPr txBox="1"/>
          <p:nvPr/>
        </p:nvSpPr>
        <p:spPr>
          <a:xfrm>
            <a:off x="9718615" y="3750306"/>
            <a:ext cx="2469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GF reconstruction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4F32F4E-0AB7-29E8-88B1-EAC1C441DB75}"/>
                  </a:ext>
                </a:extLst>
              </p:cNvPr>
              <p:cNvSpPr txBox="1"/>
              <p:nvPr/>
            </p:nvSpPr>
            <p:spPr>
              <a:xfrm>
                <a:off x="4649682" y="3288641"/>
                <a:ext cx="116859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chemeClr val="tx1"/>
                    </a:solidFill>
                  </a:rPr>
                  <a:t>Y: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𝛥</m:t>
                    </m:r>
                    <m:acc>
                      <m:accPr>
                        <m:chr m:val="̅"/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2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𝑙𝑤</m:t>
                            </m:r>
                          </m:sub>
                        </m:sSub>
                      </m:e>
                    </m:acc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4F32F4E-0AB7-29E8-88B1-EAC1C441D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9682" y="3288641"/>
                <a:ext cx="1168597" cy="461665"/>
              </a:xfrm>
              <a:prstGeom prst="rect">
                <a:avLst/>
              </a:prstGeom>
              <a:blipFill>
                <a:blip r:embed="rId7"/>
                <a:stretch>
                  <a:fillRect l="-8696" t="-7895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D73FCC3C-421B-127C-7AEB-BF477BFFAA9D}"/>
              </a:ext>
            </a:extLst>
          </p:cNvPr>
          <p:cNvSpPr txBox="1"/>
          <p:nvPr/>
        </p:nvSpPr>
        <p:spPr>
          <a:xfrm>
            <a:off x="9751093" y="4617630"/>
            <a:ext cx="204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Zhang et al., 2023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60BF76-2A32-66C9-DB06-C0A88B220225}"/>
              </a:ext>
            </a:extLst>
          </p:cNvPr>
          <p:cNvSpPr txBox="1"/>
          <p:nvPr/>
        </p:nvSpPr>
        <p:spPr>
          <a:xfrm>
            <a:off x="7468168" y="4571464"/>
            <a:ext cx="1073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X: year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972A7F-A1A1-1D57-DE77-8F51E5E0FF62}"/>
              </a:ext>
            </a:extLst>
          </p:cNvPr>
          <p:cNvSpPr txBox="1"/>
          <p:nvPr/>
        </p:nvSpPr>
        <p:spPr>
          <a:xfrm>
            <a:off x="6096000" y="2183635"/>
            <a:ext cx="49563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AGCM </a:t>
            </a:r>
            <a:r>
              <a:rPr lang="en-US" sz="2400" dirty="0">
                <a:sym typeface="Wingdings" pitchFamily="2" charset="2"/>
              </a:rPr>
              <a:t></a:t>
            </a:r>
            <a:r>
              <a:rPr lang="en-US" sz="2400" dirty="0"/>
              <a:t> SST warming in 4xCO</a:t>
            </a:r>
            <a:r>
              <a:rPr lang="en-US" sz="2400" baseline="-25000" dirty="0"/>
              <a:t>2</a:t>
            </a:r>
            <a:r>
              <a:rPr lang="en-US" sz="2400" dirty="0"/>
              <a:t> GCM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464571E-77A6-4C25-DC1C-56DE13921E21}"/>
                  </a:ext>
                </a:extLst>
              </p:cNvPr>
              <p:cNvSpPr txBox="1"/>
              <p:nvPr/>
            </p:nvSpPr>
            <p:spPr>
              <a:xfrm>
                <a:off x="398274" y="5441338"/>
                <a:ext cx="1125360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acc>
                        <m:accPr>
                          <m:chr m:val="̅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acc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</a:rPr>
                                <m:t>SST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</a:rPr>
                                <m:t>SST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,…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acc>
                        <m:accPr>
                          <m:chr m:val="̅"/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acc>
                      <m:d>
                        <m:d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SST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0,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…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acc>
                        <m:accPr>
                          <m:chr m:val="̅"/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acc>
                      <m:d>
                        <m:d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0,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SST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,0,…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464571E-77A6-4C25-DC1C-56DE13921E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274" y="5441338"/>
                <a:ext cx="11253602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71CE8274-7B19-4136-04BC-BE5E15F48A52}"/>
              </a:ext>
            </a:extLst>
          </p:cNvPr>
          <p:cNvSpPr txBox="1"/>
          <p:nvPr/>
        </p:nvSpPr>
        <p:spPr>
          <a:xfrm>
            <a:off x="398273" y="6030428"/>
            <a:ext cx="10654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Motivation: Why is longwave radiation response </a:t>
            </a:r>
            <a:r>
              <a:rPr lang="en-US" sz="2400" dirty="0">
                <a:solidFill>
                  <a:srgbClr val="FF0000"/>
                </a:solidFill>
              </a:rPr>
              <a:t>overestimated</a:t>
            </a:r>
            <a:r>
              <a:rPr lang="en-US" sz="2400" dirty="0"/>
              <a:t> by linear sum?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A37AD3-347D-6F54-91D8-68088F7F7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E72-C510-FB49-852E-3C0129DB898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04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71F2B4F-3B21-4435-3C9A-F02D905FFB40}"/>
              </a:ext>
            </a:extLst>
          </p:cNvPr>
          <p:cNvSpPr txBox="1"/>
          <p:nvPr/>
        </p:nvSpPr>
        <p:spPr>
          <a:xfrm>
            <a:off x="8247631" y="1420144"/>
            <a:ext cx="35685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AM4, SST</a:t>
            </a:r>
            <a:r>
              <a:rPr lang="en-US" sz="2400" dirty="0">
                <a:solidFill>
                  <a:srgbClr val="FF0000"/>
                </a:solidFill>
              </a:rPr>
              <a:t>+4K </a:t>
            </a:r>
            <a:r>
              <a:rPr lang="en-US" sz="2400" dirty="0"/>
              <a:t>perturbation in </a:t>
            </a:r>
            <a:r>
              <a:rPr lang="en-US" sz="2400" b="1" dirty="0"/>
              <a:t>two adjacent</a:t>
            </a:r>
            <a:r>
              <a:rPr lang="en-US" sz="2400" dirty="0"/>
              <a:t> tropical Pacific patches </a:t>
            </a:r>
          </a:p>
          <a:p>
            <a:r>
              <a:rPr lang="en-US" sz="2400" dirty="0"/>
              <a:t>(37 combinations in total)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3773A3-D9C5-FD74-C359-6A741A28AB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972" b="56814"/>
          <a:stretch/>
        </p:blipFill>
        <p:spPr>
          <a:xfrm>
            <a:off x="375841" y="1123801"/>
            <a:ext cx="6630674" cy="18660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56FEA2-CBC1-778C-F74E-D810390AF1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78" t="47336" r="34247"/>
          <a:stretch/>
        </p:blipFill>
        <p:spPr>
          <a:xfrm>
            <a:off x="3025241" y="2989804"/>
            <a:ext cx="3713016" cy="36734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89FF55-8072-C8DA-2681-A2784F91D21A}"/>
              </a:ext>
            </a:extLst>
          </p:cNvPr>
          <p:cNvSpPr txBox="1"/>
          <p:nvPr/>
        </p:nvSpPr>
        <p:spPr>
          <a:xfrm>
            <a:off x="375840" y="3257550"/>
            <a:ext cx="2424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Y: actual response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2A9319-313F-64A5-55BC-60B6C27653E3}"/>
              </a:ext>
            </a:extLst>
          </p:cNvPr>
          <p:cNvSpPr txBox="1"/>
          <p:nvPr/>
        </p:nvSpPr>
        <p:spPr>
          <a:xfrm>
            <a:off x="6963656" y="5272534"/>
            <a:ext cx="1800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X: linear sum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B4D176-C815-A8CC-A4E8-103612F4B250}"/>
              </a:ext>
            </a:extLst>
          </p:cNvPr>
          <p:cNvSpPr txBox="1"/>
          <p:nvPr/>
        </p:nvSpPr>
        <p:spPr>
          <a:xfrm>
            <a:off x="-34290" y="32575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1F2C7B-9B22-6C1F-5B61-5A0C7C6D3C22}"/>
              </a:ext>
            </a:extLst>
          </p:cNvPr>
          <p:cNvSpPr txBox="1"/>
          <p:nvPr/>
        </p:nvSpPr>
        <p:spPr>
          <a:xfrm>
            <a:off x="375840" y="347692"/>
            <a:ext cx="10733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Experiment design: two-patch combinations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F727FB0-C215-77EC-FB0F-60BDBAFE6A91}"/>
                  </a:ext>
                </a:extLst>
              </p:cNvPr>
              <p:cNvSpPr txBox="1"/>
              <p:nvPr/>
            </p:nvSpPr>
            <p:spPr>
              <a:xfrm>
                <a:off x="406419" y="3817707"/>
                <a:ext cx="2393423" cy="5178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acc>
                        <m:accPr>
                          <m:chr m:val="̅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acc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SST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SST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F727FB0-C215-77EC-FB0F-60BDBAFE6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19" y="3817707"/>
                <a:ext cx="2393423" cy="517834"/>
              </a:xfrm>
              <a:prstGeom prst="rect">
                <a:avLst/>
              </a:prstGeom>
              <a:blipFill>
                <a:blip r:embed="rId5"/>
                <a:stretch>
                  <a:fillRect l="-529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2DF5EE8-9B89-234D-6F90-6EECB0C13FAD}"/>
                  </a:ext>
                </a:extLst>
              </p:cNvPr>
              <p:cNvSpPr txBox="1"/>
              <p:nvPr/>
            </p:nvSpPr>
            <p:spPr>
              <a:xfrm>
                <a:off x="6963656" y="5734199"/>
                <a:ext cx="3898624" cy="5178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acc>
                        <m:accPr>
                          <m:chr m:val="̅"/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acc>
                      <m:d>
                        <m:d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SST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acc>
                        <m:accPr>
                          <m:chr m:val="̅"/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acc>
                      <m:d>
                        <m:d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0,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SST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2DF5EE8-9B89-234D-6F90-6EECB0C13F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3656" y="5734199"/>
                <a:ext cx="3898624" cy="517834"/>
              </a:xfrm>
              <a:prstGeom prst="rect">
                <a:avLst/>
              </a:prstGeom>
              <a:blipFill>
                <a:blip r:embed="rId6"/>
                <a:stretch>
                  <a:fillRect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A9B845A-34BD-1405-61BC-50A55E900A23}"/>
              </a:ext>
            </a:extLst>
          </p:cNvPr>
          <p:cNvSpPr txBox="1"/>
          <p:nvPr/>
        </p:nvSpPr>
        <p:spPr>
          <a:xfrm>
            <a:off x="7382494" y="3868197"/>
            <a:ext cx="3568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Color: average SST in two patches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2D666A-4FF4-E3DE-0A4C-9B8F8BC40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E72-C510-FB49-852E-3C0129DB898A}" type="slidenum">
              <a:rPr lang="en-US" smtClean="0"/>
              <a:t>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730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34"/>
    </mc:Choice>
    <mc:Fallback xmlns="">
      <p:transition spd="slow" advTm="49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4" grpId="0"/>
      <p:bldP spid="16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FB18C4-3F5B-6BC2-F45C-D2A8BB06ED95}"/>
              </a:ext>
            </a:extLst>
          </p:cNvPr>
          <p:cNvSpPr txBox="1"/>
          <p:nvPr/>
        </p:nvSpPr>
        <p:spPr>
          <a:xfrm>
            <a:off x="375840" y="347692"/>
            <a:ext cx="11600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Radiation overestimation </a:t>
            </a:r>
            <a:r>
              <a:rPr lang="en-US" sz="3200" dirty="0">
                <a:sym typeface="Wingdings" pitchFamily="2" charset="2"/>
              </a:rPr>
              <a:t></a:t>
            </a:r>
            <a:r>
              <a:rPr lang="en-US" sz="3200" dirty="0"/>
              <a:t> convection aggregation overestimation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333937-F833-4E7E-FFEF-700FB268A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1" t="7054" b="6659"/>
          <a:stretch/>
        </p:blipFill>
        <p:spPr>
          <a:xfrm>
            <a:off x="1493959" y="3659832"/>
            <a:ext cx="3273457" cy="26151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E7116F1-E4DB-FAA7-A04B-1F98477C7875}"/>
                  </a:ext>
                </a:extLst>
              </p:cNvPr>
              <p:cNvSpPr txBox="1"/>
              <p:nvPr/>
            </p:nvSpPr>
            <p:spPr>
              <a:xfrm>
                <a:off x="5354713" y="3948054"/>
                <a:ext cx="2170430" cy="4905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𝛥</m:t>
                      </m:r>
                      <m:acc>
                        <m:accPr>
                          <m:chr m:val="̅"/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400" b="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𝑙𝑤</m:t>
                              </m:r>
                            </m:sub>
                          </m:sSub>
                          <m:r>
                            <a:rPr lang="en-US" sz="24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E7116F1-E4DB-FAA7-A04B-1F98477C78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4713" y="3948054"/>
                <a:ext cx="2170430" cy="490519"/>
              </a:xfrm>
              <a:prstGeom prst="rect">
                <a:avLst/>
              </a:prstGeom>
              <a:blipFill>
                <a:blip r:embed="rId3"/>
                <a:stretch>
                  <a:fillRect r="-1744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54BFA03-0217-4DEE-8678-7096522CD8C3}"/>
              </a:ext>
            </a:extLst>
          </p:cNvPr>
          <p:cNvSpPr txBox="1"/>
          <p:nvPr/>
        </p:nvSpPr>
        <p:spPr>
          <a:xfrm>
            <a:off x="5354713" y="4642164"/>
            <a:ext cx="6510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Stronger convection aggregation</a:t>
            </a:r>
          </a:p>
          <a:p>
            <a:r>
              <a:rPr lang="en-US" sz="2400" dirty="0">
                <a:sym typeface="Wingdings" pitchFamily="2" charset="2"/>
              </a:rPr>
              <a:t> mid-troposphere drying &amp; high cloud reduction</a:t>
            </a:r>
          </a:p>
          <a:p>
            <a:r>
              <a:rPr lang="en-US" sz="2400" dirty="0">
                <a:sym typeface="Wingdings" pitchFamily="2" charset="2"/>
              </a:rPr>
              <a:t> Stronger longwave radiative cooling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4ED364-3F81-5D8F-83D9-4A1D0EC61724}"/>
              </a:ext>
            </a:extLst>
          </p:cNvPr>
          <p:cNvSpPr txBox="1"/>
          <p:nvPr/>
        </p:nvSpPr>
        <p:spPr>
          <a:xfrm>
            <a:off x="5354713" y="5905684"/>
            <a:ext cx="5916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Bony et al. 2020, Wing et al. 2020, Zhang et al. 2021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2592B5-E906-71F2-FC60-98F5B6A4A0C1}"/>
              </a:ext>
            </a:extLst>
          </p:cNvPr>
          <p:cNvSpPr txBox="1"/>
          <p:nvPr/>
        </p:nvSpPr>
        <p:spPr>
          <a:xfrm>
            <a:off x="7525143" y="3054198"/>
            <a:ext cx="3036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(single patch SST+4K)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C9DD37-2B68-BBE3-CB65-73E2EE3FA4EF}"/>
                  </a:ext>
                </a:extLst>
              </p:cNvPr>
              <p:cNvSpPr txBox="1"/>
              <p:nvPr/>
            </p:nvSpPr>
            <p:spPr>
              <a:xfrm>
                <a:off x="2645228" y="6275016"/>
                <a:ext cx="136071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X: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C9DD37-2B68-BBE3-CB65-73E2EE3FA4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5228" y="6275016"/>
                <a:ext cx="1360713" cy="461665"/>
              </a:xfrm>
              <a:prstGeom prst="rect">
                <a:avLst/>
              </a:prstGeom>
              <a:blipFill>
                <a:blip r:embed="rId4"/>
                <a:stretch>
                  <a:fillRect l="-7407" t="-5263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88C1AE7-76D8-CC89-521B-6928C4E638C0}"/>
                  </a:ext>
                </a:extLst>
              </p:cNvPr>
              <p:cNvSpPr txBox="1"/>
              <p:nvPr/>
            </p:nvSpPr>
            <p:spPr>
              <a:xfrm>
                <a:off x="265060" y="4652027"/>
                <a:ext cx="1228899" cy="4905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chemeClr val="tx1"/>
                    </a:solidFill>
                  </a:rPr>
                  <a:t>Y: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𝛥</m:t>
                    </m:r>
                    <m:acc>
                      <m:accPr>
                        <m:chr m:val="̅"/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2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𝑙𝑤</m:t>
                            </m:r>
                          </m:sub>
                        </m:sSub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88C1AE7-76D8-CC89-521B-6928C4E638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060" y="4652027"/>
                <a:ext cx="1228899" cy="490519"/>
              </a:xfrm>
              <a:prstGeom prst="rect">
                <a:avLst/>
              </a:prstGeom>
              <a:blipFill>
                <a:blip r:embed="rId5"/>
                <a:stretch>
                  <a:fillRect l="-7143" t="-250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9AD5F97-5E03-CA1F-7057-C57C467D8AFC}"/>
                  </a:ext>
                </a:extLst>
              </p:cNvPr>
              <p:cNvSpPr txBox="1"/>
              <p:nvPr/>
            </p:nvSpPr>
            <p:spPr>
              <a:xfrm>
                <a:off x="375841" y="1178103"/>
                <a:ext cx="5720159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Tropical rainfall </a:t>
                </a:r>
                <a:r>
                  <a:rPr lang="en-US" sz="2400" dirty="0">
                    <a:solidFill>
                      <a:srgbClr val="FF0000"/>
                    </a:solidFill>
                  </a:rPr>
                  <a:t>Gini index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0&lt;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&lt;100</m:t>
                    </m:r>
                  </m:oMath>
                </a14:m>
                <a:r>
                  <a:rPr lang="en-US" sz="2400" dirty="0"/>
                  <a:t> </a:t>
                </a:r>
              </a:p>
              <a:p>
                <a:r>
                  <a:rPr lang="en-US" sz="2400" b="0" dirty="0">
                    <a:ea typeface="Cambria Math" panose="02040503050406030204" pitchFamily="18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2400" dirty="0"/>
                  <a:t>: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Precipitation more spatially uneven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Convection more aggregated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9AD5F97-5E03-CA1F-7057-C57C467D8A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841" y="1178103"/>
                <a:ext cx="5720159" cy="1569660"/>
              </a:xfrm>
              <a:prstGeom prst="rect">
                <a:avLst/>
              </a:prstGeom>
              <a:blipFill>
                <a:blip r:embed="rId6"/>
                <a:stretch>
                  <a:fillRect l="-1549" t="-2400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1AD097CD-FCD7-52A6-2902-B2C974D2E6E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511" t="52803" b="4280"/>
          <a:stretch/>
        </p:blipFill>
        <p:spPr>
          <a:xfrm>
            <a:off x="6796899" y="1124366"/>
            <a:ext cx="4493263" cy="192830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725CFB4-2738-15EE-416B-3E6A4E41C066}"/>
              </a:ext>
            </a:extLst>
          </p:cNvPr>
          <p:cNvSpPr txBox="1"/>
          <p:nvPr/>
        </p:nvSpPr>
        <p:spPr>
          <a:xfrm>
            <a:off x="652456" y="2747763"/>
            <a:ext cx="2877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Zhang and </a:t>
            </a:r>
            <a:r>
              <a:rPr lang="en-US" dirty="0" err="1"/>
              <a:t>Fueglistaler</a:t>
            </a:r>
            <a:r>
              <a:rPr lang="en-US" dirty="0"/>
              <a:t> 2020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EB07290-2E4E-BAD1-6EA3-948DAAFB1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E72-C510-FB49-852E-3C0129DB898A}" type="slidenum">
              <a:rPr lang="en-US" smtClean="0"/>
              <a:t>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2A2071A-B171-0C63-9BD6-67864776C2BE}"/>
                  </a:ext>
                </a:extLst>
              </p:cNvPr>
              <p:cNvSpPr txBox="1"/>
              <p:nvPr/>
            </p:nvSpPr>
            <p:spPr>
              <a:xfrm>
                <a:off x="8325334" y="977576"/>
                <a:ext cx="103711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2A2071A-B171-0C63-9BD6-67864776C2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5334" y="977576"/>
                <a:ext cx="1037110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124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3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ACF4C8-1BD6-D656-204A-CD72318519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315"/>
          <a:stretch/>
        </p:blipFill>
        <p:spPr>
          <a:xfrm>
            <a:off x="4773280" y="3069771"/>
            <a:ext cx="3826447" cy="30119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118066-14D6-53CE-AD41-F91DD38B35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872" t="7207" r="9808" b="49717"/>
          <a:stretch/>
        </p:blipFill>
        <p:spPr>
          <a:xfrm>
            <a:off x="1541259" y="1523998"/>
            <a:ext cx="3312580" cy="26073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677FBE-D5FA-B037-EF36-2E63CC706C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254"/>
          <a:stretch/>
        </p:blipFill>
        <p:spPr>
          <a:xfrm>
            <a:off x="7867253" y="1338942"/>
            <a:ext cx="3372016" cy="27923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15F9B12-86E9-2E7E-0372-04922CC4A5A6}"/>
                  </a:ext>
                </a:extLst>
              </p:cNvPr>
              <p:cNvSpPr txBox="1"/>
              <p:nvPr/>
            </p:nvSpPr>
            <p:spPr>
              <a:xfrm>
                <a:off x="4561518" y="6140384"/>
                <a:ext cx="4700268" cy="4905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𝛥</m:t>
                      </m:r>
                      <m:acc>
                        <m:accPr>
                          <m:chr m:val="̅"/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400" b="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𝑙𝑤</m:t>
                              </m:r>
                            </m:sub>
                          </m:sSub>
                          <m:r>
                            <a:rPr lang="en-US" sz="24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error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error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15F9B12-86E9-2E7E-0372-04922CC4A5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1518" y="6140384"/>
                <a:ext cx="4700268" cy="490519"/>
              </a:xfrm>
              <a:prstGeom prst="rect">
                <a:avLst/>
              </a:prstGeom>
              <a:blipFill>
                <a:blip r:embed="rId7"/>
                <a:stretch>
                  <a:fillRect b="-1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EBFEE86-7DAF-D7EC-9E13-89C5C382F61E}"/>
              </a:ext>
            </a:extLst>
          </p:cNvPr>
          <p:cNvSpPr txBox="1"/>
          <p:nvPr/>
        </p:nvSpPr>
        <p:spPr>
          <a:xfrm>
            <a:off x="9378008" y="4940055"/>
            <a:ext cx="2214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(two adjacent patches SST+4K)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6D64582-5DF9-289A-8E18-358A396CA621}"/>
                  </a:ext>
                </a:extLst>
              </p:cNvPr>
              <p:cNvSpPr txBox="1"/>
              <p:nvPr/>
            </p:nvSpPr>
            <p:spPr>
              <a:xfrm>
                <a:off x="375840" y="4940055"/>
                <a:ext cx="382644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Question: Why is convection aggregation response</a:t>
                </a:r>
                <a:r>
                  <a:rPr lang="en-US" sz="24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</m:d>
                  </m:oMath>
                </a14:m>
                <a:r>
                  <a:rPr lang="en-US" sz="2400" dirty="0"/>
                  <a:t> overestimated?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6D64582-5DF9-289A-8E18-358A396CA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840" y="4940055"/>
                <a:ext cx="3826447" cy="1200329"/>
              </a:xfrm>
              <a:prstGeom prst="rect">
                <a:avLst/>
              </a:prstGeom>
              <a:blipFill>
                <a:blip r:embed="rId8"/>
                <a:stretch>
                  <a:fillRect l="-2552" t="-4061" r="-957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5922E6D5-D7A4-4F0D-53B3-7C7F55C8D15F}"/>
              </a:ext>
            </a:extLst>
          </p:cNvPr>
          <p:cNvSpPr txBox="1"/>
          <p:nvPr/>
        </p:nvSpPr>
        <p:spPr>
          <a:xfrm>
            <a:off x="537970" y="1168776"/>
            <a:ext cx="1347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Y: actual </a:t>
            </a:r>
          </a:p>
          <a:p>
            <a:r>
              <a:rPr lang="en-US" sz="2400" dirty="0"/>
              <a:t>response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020541-4A00-51E2-C2D0-3587C923FCAE}"/>
              </a:ext>
            </a:extLst>
          </p:cNvPr>
          <p:cNvSpPr txBox="1"/>
          <p:nvPr/>
        </p:nvSpPr>
        <p:spPr>
          <a:xfrm>
            <a:off x="6762705" y="1168777"/>
            <a:ext cx="1347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Y: actual </a:t>
            </a:r>
          </a:p>
          <a:p>
            <a:r>
              <a:rPr lang="en-US" sz="2400" dirty="0"/>
              <a:t>response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4663ED-20AD-FFEF-3E8D-0FF37020053A}"/>
              </a:ext>
            </a:extLst>
          </p:cNvPr>
          <p:cNvSpPr txBox="1"/>
          <p:nvPr/>
        </p:nvSpPr>
        <p:spPr>
          <a:xfrm>
            <a:off x="2910780" y="3275318"/>
            <a:ext cx="1800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X: linear sum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DD4B0A-E32B-CD93-88AC-720FC43622CB}"/>
              </a:ext>
            </a:extLst>
          </p:cNvPr>
          <p:cNvSpPr txBox="1"/>
          <p:nvPr/>
        </p:nvSpPr>
        <p:spPr>
          <a:xfrm>
            <a:off x="9553261" y="3275318"/>
            <a:ext cx="1800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X: linear sum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A906F39-095A-74F5-5C94-C070E9A9B9F3}"/>
                  </a:ext>
                </a:extLst>
              </p:cNvPr>
              <p:cNvSpPr txBox="1"/>
              <p:nvPr/>
            </p:nvSpPr>
            <p:spPr>
              <a:xfrm>
                <a:off x="2852752" y="1174813"/>
                <a:ext cx="1034143" cy="4905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𝛥</m:t>
                      </m:r>
                      <m:acc>
                        <m:accPr>
                          <m:chr m:val="̅"/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4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𝑙𝑤</m:t>
                              </m:r>
                            </m:sub>
                          </m:sSub>
                          <m:r>
                            <a:rPr lang="en-US" sz="2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A906F39-095A-74F5-5C94-C070E9A9B9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2752" y="1174813"/>
                <a:ext cx="1034143" cy="490519"/>
              </a:xfrm>
              <a:prstGeom prst="rect">
                <a:avLst/>
              </a:prstGeom>
              <a:blipFill>
                <a:blip r:embed="rId9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7571071-2D82-1367-1C4E-258C194371DD}"/>
                  </a:ext>
                </a:extLst>
              </p:cNvPr>
              <p:cNvSpPr txBox="1"/>
              <p:nvPr/>
            </p:nvSpPr>
            <p:spPr>
              <a:xfrm>
                <a:off x="9407419" y="1184594"/>
                <a:ext cx="104592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7571071-2D82-1367-1C4E-258C19437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7419" y="1184594"/>
                <a:ext cx="1045923" cy="461665"/>
              </a:xfrm>
              <a:prstGeom prst="rect">
                <a:avLst/>
              </a:prstGeom>
              <a:blipFill>
                <a:blip r:embed="rId10"/>
                <a:stretch>
                  <a:fillRect r="-3571"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01FF1045-AD18-4AF0-523C-9779A9A35F87}"/>
              </a:ext>
            </a:extLst>
          </p:cNvPr>
          <p:cNvSpPr txBox="1"/>
          <p:nvPr/>
        </p:nvSpPr>
        <p:spPr>
          <a:xfrm>
            <a:off x="375840" y="347692"/>
            <a:ext cx="11600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Radiation overestimation </a:t>
            </a:r>
            <a:r>
              <a:rPr lang="en-US" sz="3200" dirty="0">
                <a:sym typeface="Wingdings" pitchFamily="2" charset="2"/>
              </a:rPr>
              <a:t></a:t>
            </a:r>
            <a:r>
              <a:rPr lang="en-US" sz="3200" dirty="0"/>
              <a:t> convection aggregation overestimation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11B381A-DF17-C7ED-5BD0-866E6805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E72-C510-FB49-852E-3C0129DB898A}" type="slidenum">
              <a:rPr lang="en-US" smtClean="0"/>
              <a:t>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115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77"/>
    </mc:Choice>
    <mc:Fallback xmlns="">
      <p:transition spd="slow" advTm="42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BF8DC26-D6D5-EE5B-3B00-7739D0680DC2}"/>
              </a:ext>
            </a:extLst>
          </p:cNvPr>
          <p:cNvSpPr txBox="1"/>
          <p:nvPr/>
        </p:nvSpPr>
        <p:spPr>
          <a:xfrm>
            <a:off x="375840" y="347692"/>
            <a:ext cx="11600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convection aggregation overestimation </a:t>
            </a:r>
            <a:r>
              <a:rPr lang="en-US" sz="3200" dirty="0">
                <a:sym typeface="Wingdings" pitchFamily="2" charset="2"/>
              </a:rPr>
              <a:t></a:t>
            </a:r>
            <a:r>
              <a:rPr lang="en-US" sz="3200" dirty="0"/>
              <a:t> circulation overestimation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2610BC-8498-E86D-E52C-16AB0E0196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14" t="7884" b="9428"/>
          <a:stretch/>
        </p:blipFill>
        <p:spPr>
          <a:xfrm>
            <a:off x="2007230" y="2613400"/>
            <a:ext cx="3692156" cy="298235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3A69A83-B03B-EDAE-7D73-F09EC9424481}"/>
              </a:ext>
            </a:extLst>
          </p:cNvPr>
          <p:cNvSpPr/>
          <p:nvPr/>
        </p:nvSpPr>
        <p:spPr>
          <a:xfrm>
            <a:off x="6489086" y="1417977"/>
            <a:ext cx="2024293" cy="10299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5BE781-1D2C-EEEF-B986-C7498759C4AB}"/>
              </a:ext>
            </a:extLst>
          </p:cNvPr>
          <p:cNvSpPr txBox="1"/>
          <p:nvPr/>
        </p:nvSpPr>
        <p:spPr>
          <a:xfrm>
            <a:off x="6802702" y="2478908"/>
            <a:ext cx="14237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dominant</a:t>
            </a:r>
            <a:endParaRPr lang="en-US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C59A3C-1BBA-E6BF-5F0F-6BB505FBAE76}"/>
              </a:ext>
            </a:extLst>
          </p:cNvPr>
          <p:cNvSpPr txBox="1"/>
          <p:nvPr/>
        </p:nvSpPr>
        <p:spPr>
          <a:xfrm>
            <a:off x="489504" y="1540186"/>
            <a:ext cx="26562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single patch SST+4K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083A4D0-9F5F-5EA4-317D-903A49C38AB5}"/>
                  </a:ext>
                </a:extLst>
              </p:cNvPr>
              <p:cNvSpPr txBox="1"/>
              <p:nvPr/>
            </p:nvSpPr>
            <p:spPr>
              <a:xfrm>
                <a:off x="5939815" y="4142767"/>
                <a:ext cx="5947385" cy="6664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acc>
                              <m:accPr>
                                <m:chr m:val="⃗"/>
                                <m:ctrlP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</m:d>
                        <m:f>
                          <m:f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𝑑𝑝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den>
                        </m:f>
                      </m:e>
                    </m:nary>
                  </m:oMath>
                </a14:m>
                <a:r>
                  <a:rPr lang="en-US" sz="2400" dirty="0"/>
                  <a:t> in perturbed region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083A4D0-9F5F-5EA4-317D-903A49C38A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9815" y="4142767"/>
                <a:ext cx="5947385" cy="666401"/>
              </a:xfrm>
              <a:prstGeom prst="rect">
                <a:avLst/>
              </a:prstGeom>
              <a:blipFill>
                <a:blip r:embed="rId5"/>
                <a:stretch>
                  <a:fillRect l="-213" t="-100000" r="-1064" b="-147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5CF8A61-05D4-7982-C6D5-9067BC2EE02D}"/>
                  </a:ext>
                </a:extLst>
              </p:cNvPr>
              <p:cNvSpPr txBox="1"/>
              <p:nvPr/>
            </p:nvSpPr>
            <p:spPr>
              <a:xfrm>
                <a:off x="1817620" y="5761218"/>
                <a:ext cx="6287751" cy="6664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X: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acc>
                              <m:accPr>
                                <m:chr m:val="⃗"/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</m:d>
                        <m:f>
                          <m:f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𝑑𝑝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den>
                        </m:f>
                      </m:e>
                    </m:nary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in perturbed region (m/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yr</a:t>
                </a:r>
                <a:r>
                  <a:rPr lang="en-US" sz="2400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5CF8A61-05D4-7982-C6D5-9067BC2EE0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7620" y="5761218"/>
                <a:ext cx="6287751" cy="666401"/>
              </a:xfrm>
              <a:prstGeom prst="rect">
                <a:avLst/>
              </a:prstGeom>
              <a:blipFill>
                <a:blip r:embed="rId6"/>
                <a:stretch>
                  <a:fillRect l="-1613" t="-98113" b="-147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5496DCC-97FF-81C6-32BC-A2573A803A3C}"/>
                  </a:ext>
                </a:extLst>
              </p:cNvPr>
              <p:cNvSpPr txBox="1"/>
              <p:nvPr/>
            </p:nvSpPr>
            <p:spPr>
              <a:xfrm>
                <a:off x="4559525" y="1387006"/>
                <a:ext cx="6802574" cy="1060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𝑑𝑝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den>
                          </m:f>
                        </m:e>
                      </m:nary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𝑑𝑝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5496DCC-97FF-81C6-32BC-A2573A803A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9525" y="1387006"/>
                <a:ext cx="6802574" cy="10609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212C663-718E-BF5A-3E8A-F6920E7F40C2}"/>
                  </a:ext>
                </a:extLst>
              </p:cNvPr>
              <p:cNvSpPr txBox="1"/>
              <p:nvPr/>
            </p:nvSpPr>
            <p:spPr>
              <a:xfrm>
                <a:off x="646517" y="2938323"/>
                <a:ext cx="136071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ea typeface="Cambria Math" panose="02040503050406030204" pitchFamily="18" charset="0"/>
                  </a:rPr>
                  <a:t>Y</a:t>
                </a:r>
                <a:r>
                  <a:rPr lang="en-US" sz="24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: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212C663-718E-BF5A-3E8A-F6920E7F40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517" y="2938323"/>
                <a:ext cx="1360713" cy="461665"/>
              </a:xfrm>
              <a:prstGeom prst="rect">
                <a:avLst/>
              </a:prstGeom>
              <a:blipFill>
                <a:blip r:embed="rId8"/>
                <a:stretch>
                  <a:fillRect l="-6481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FD9CC5-DB78-A815-9019-C9BCB88E7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E72-C510-FB49-852E-3C0129DB898A}" type="slidenum">
              <a:rPr lang="en-US" smtClean="0"/>
              <a:t>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090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41"/>
    </mc:Choice>
    <mc:Fallback xmlns="">
      <p:transition spd="slow" advTm="49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1"/>
      <p:bldP spid="3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2424DA5-07FE-4BB0-1AD3-68089A5D38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254"/>
          <a:stretch/>
        </p:blipFill>
        <p:spPr>
          <a:xfrm>
            <a:off x="1070951" y="1424318"/>
            <a:ext cx="3372016" cy="27923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ECB873-6C85-53B5-8A8F-B7E2E21E8F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908"/>
          <a:stretch/>
        </p:blipFill>
        <p:spPr>
          <a:xfrm>
            <a:off x="4416937" y="2607903"/>
            <a:ext cx="3305668" cy="27667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6439A66-1B51-F28B-C483-FA878853AD5D}"/>
                  </a:ext>
                </a:extLst>
              </p:cNvPr>
              <p:cNvSpPr txBox="1"/>
              <p:nvPr/>
            </p:nvSpPr>
            <p:spPr>
              <a:xfrm>
                <a:off x="2387330" y="5848138"/>
                <a:ext cx="7748802" cy="6664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error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∝−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acc>
                              <m:accPr>
                                <m:chr m:val="⃗"/>
                                <m:ctrlP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</m:d>
                        <m:f>
                          <m:f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𝑑𝑝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den>
                        </m:f>
                      </m:e>
                    </m:nary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error</a:t>
                </a:r>
                <a:r>
                  <a:rPr lang="en-US" sz="2400" dirty="0"/>
                  <a:t> in perturbed region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6439A66-1B51-F28B-C483-FA878853AD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7330" y="5848138"/>
                <a:ext cx="7748802" cy="666401"/>
              </a:xfrm>
              <a:prstGeom prst="rect">
                <a:avLst/>
              </a:prstGeom>
              <a:blipFill>
                <a:blip r:embed="rId6"/>
                <a:stretch>
                  <a:fillRect l="-327" t="-96296" b="-142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463D48E-C405-941E-D7BC-32E544BBD3C1}"/>
              </a:ext>
            </a:extLst>
          </p:cNvPr>
          <p:cNvSpPr txBox="1"/>
          <p:nvPr/>
        </p:nvSpPr>
        <p:spPr>
          <a:xfrm>
            <a:off x="9472403" y="4376811"/>
            <a:ext cx="2253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(two adjacent patches SST+4K)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DB52CE-A85E-DF8E-4557-482F10C03DC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473" t="10522" b="8304"/>
          <a:stretch/>
        </p:blipFill>
        <p:spPr>
          <a:xfrm>
            <a:off x="7773367" y="1585480"/>
            <a:ext cx="3398073" cy="26312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2C7CDD-15BF-163C-759D-73F9F958B7E5}"/>
              </a:ext>
            </a:extLst>
          </p:cNvPr>
          <p:cNvSpPr txBox="1"/>
          <p:nvPr/>
        </p:nvSpPr>
        <p:spPr>
          <a:xfrm>
            <a:off x="215348" y="4924377"/>
            <a:ext cx="3660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Question: Why is circulation response</a:t>
            </a:r>
            <a:r>
              <a:rPr lang="en-US" sz="2400" dirty="0">
                <a:solidFill>
                  <a:srgbClr val="FF0000"/>
                </a:solidFill>
                <a:ea typeface="Cambria Math" panose="02040503050406030204" pitchFamily="18" charset="0"/>
              </a:rPr>
              <a:t> </a:t>
            </a:r>
            <a:r>
              <a:rPr lang="en-US" sz="2400" dirty="0"/>
              <a:t>overestimated?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82A3EB-22D2-142A-175C-B3FEACBC0799}"/>
              </a:ext>
            </a:extLst>
          </p:cNvPr>
          <p:cNvSpPr txBox="1"/>
          <p:nvPr/>
        </p:nvSpPr>
        <p:spPr>
          <a:xfrm>
            <a:off x="9652820" y="3477100"/>
            <a:ext cx="1800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X: linear sum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8402C0-CDB3-3ACD-406C-D3A91A28FCCA}"/>
              </a:ext>
            </a:extLst>
          </p:cNvPr>
          <p:cNvSpPr txBox="1"/>
          <p:nvPr/>
        </p:nvSpPr>
        <p:spPr>
          <a:xfrm>
            <a:off x="2719596" y="3321645"/>
            <a:ext cx="1800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X: linear sum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5A1DDD-0AC4-C755-B178-E4B302DA093A}"/>
              </a:ext>
            </a:extLst>
          </p:cNvPr>
          <p:cNvSpPr txBox="1"/>
          <p:nvPr/>
        </p:nvSpPr>
        <p:spPr>
          <a:xfrm>
            <a:off x="132129" y="1240325"/>
            <a:ext cx="1319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Y: actual </a:t>
            </a:r>
          </a:p>
          <a:p>
            <a:r>
              <a:rPr lang="en-US" sz="2400" dirty="0"/>
              <a:t>response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6823D0-5F86-C0C7-D0EB-A26E374FA4CD}"/>
              </a:ext>
            </a:extLst>
          </p:cNvPr>
          <p:cNvSpPr txBox="1"/>
          <p:nvPr/>
        </p:nvSpPr>
        <p:spPr>
          <a:xfrm>
            <a:off x="6444699" y="1483322"/>
            <a:ext cx="1328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Y: actual</a:t>
            </a:r>
          </a:p>
          <a:p>
            <a:r>
              <a:rPr lang="en-US" sz="2400" dirty="0"/>
              <a:t>response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A09A467-33D1-E985-F512-51B2C53F537F}"/>
                  </a:ext>
                </a:extLst>
              </p:cNvPr>
              <p:cNvSpPr txBox="1"/>
              <p:nvPr/>
            </p:nvSpPr>
            <p:spPr>
              <a:xfrm>
                <a:off x="7439235" y="1009862"/>
                <a:ext cx="4873673" cy="6664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acc>
                              <m:accPr>
                                <m:chr m:val="⃗"/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</m:d>
                        <m:f>
                          <m:f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𝑑𝑝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den>
                        </m:f>
                      </m:e>
                    </m:nary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in perturbed region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A09A467-33D1-E985-F512-51B2C53F53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9235" y="1009862"/>
                <a:ext cx="4873673" cy="666401"/>
              </a:xfrm>
              <a:prstGeom prst="rect">
                <a:avLst/>
              </a:prstGeom>
              <a:blipFill>
                <a:blip r:embed="rId8"/>
                <a:stretch>
                  <a:fillRect l="-5974" t="-100000" b="-147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61C4414-73CC-0B8A-804E-30BB00EF17BF}"/>
                  </a:ext>
                </a:extLst>
              </p:cNvPr>
              <p:cNvSpPr txBox="1"/>
              <p:nvPr/>
            </p:nvSpPr>
            <p:spPr>
              <a:xfrm>
                <a:off x="4707240" y="5351218"/>
                <a:ext cx="3478818" cy="4511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5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1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m:rPr>
                            <m:sty m:val="p"/>
                          </m:rPr>
                          <a:rPr lang="en-US" sz="15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d>
                          <m:dPr>
                            <m:ctrlPr>
                              <a:rPr lang="en-US" sz="15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15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acc>
                              <m:accPr>
                                <m:chr m:val="⃗"/>
                                <m:ctrlPr>
                                  <a:rPr lang="en-US" sz="1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  <m:r>
                              <a:rPr lang="en-US" sz="1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</m:d>
                        <m:f>
                          <m:fPr>
                            <m:ctrlPr>
                              <a:rPr lang="en-US" sz="15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5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𝑑𝑝</m:t>
                            </m:r>
                          </m:num>
                          <m:den>
                            <m:r>
                              <a:rPr lang="en-US" sz="15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den>
                        </m:f>
                      </m:e>
                    </m:nary>
                  </m:oMath>
                </a14:m>
                <a:r>
                  <a:rPr lang="en-US" sz="1500" dirty="0">
                    <a:solidFill>
                      <a:schemeClr val="tx1"/>
                    </a:solidFill>
                  </a:rPr>
                  <a:t> error </a:t>
                </a:r>
                <a:r>
                  <a:rPr lang="en-US" sz="1500" dirty="0"/>
                  <a:t>in perturbed region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61C4414-73CC-0B8A-804E-30BB00EF17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7240" y="5351218"/>
                <a:ext cx="3478818" cy="451149"/>
              </a:xfrm>
              <a:prstGeom prst="rect">
                <a:avLst/>
              </a:prstGeom>
              <a:blipFill>
                <a:blip r:embed="rId9"/>
                <a:stretch>
                  <a:fillRect l="-4000" t="-86111" b="-1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B5185F89-B293-39C5-6EB7-5C5EB4A134A7}"/>
              </a:ext>
            </a:extLst>
          </p:cNvPr>
          <p:cNvSpPr txBox="1"/>
          <p:nvPr/>
        </p:nvSpPr>
        <p:spPr>
          <a:xfrm>
            <a:off x="375840" y="347692"/>
            <a:ext cx="11600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convection aggregation overestimation </a:t>
            </a:r>
            <a:r>
              <a:rPr lang="en-US" sz="3200" dirty="0">
                <a:sym typeface="Wingdings" pitchFamily="2" charset="2"/>
              </a:rPr>
              <a:t></a:t>
            </a:r>
            <a:r>
              <a:rPr lang="en-US" sz="3200" dirty="0"/>
              <a:t> circulation overestimation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22DCF41-AB7B-5DF5-87C3-1AB2D2121147}"/>
                  </a:ext>
                </a:extLst>
              </p:cNvPr>
              <p:cNvSpPr txBox="1"/>
              <p:nvPr/>
            </p:nvSpPr>
            <p:spPr>
              <a:xfrm>
                <a:off x="2387330" y="1240325"/>
                <a:ext cx="104592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22DCF41-AB7B-5DF5-87C3-1AB2D2121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7330" y="1240325"/>
                <a:ext cx="1045923" cy="461665"/>
              </a:xfrm>
              <a:prstGeom prst="rect">
                <a:avLst/>
              </a:prstGeom>
              <a:blipFill>
                <a:blip r:embed="rId10"/>
                <a:stretch>
                  <a:fillRect r="-3614"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5E978B79-DE8A-12A5-1980-E6EC512C4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E72-C510-FB49-852E-3C0129DB898A}" type="slidenum">
              <a:rPr lang="en-US" smtClean="0"/>
              <a:t>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932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02"/>
    </mc:Choice>
    <mc:Fallback xmlns="">
      <p:transition spd="slow" advTm="45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86ECC2-1FFF-60F2-B630-77F149D726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9526" b="743"/>
          <a:stretch/>
        </p:blipFill>
        <p:spPr>
          <a:xfrm>
            <a:off x="375838" y="3984188"/>
            <a:ext cx="8123163" cy="13464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9493E3-0B47-0BE3-F672-2B09C16ED570}"/>
              </a:ext>
            </a:extLst>
          </p:cNvPr>
          <p:cNvSpPr txBox="1"/>
          <p:nvPr/>
        </p:nvSpPr>
        <p:spPr>
          <a:xfrm>
            <a:off x="375840" y="347692"/>
            <a:ext cx="11600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Circulation response non-additivity: spatial pattern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C35C92-612C-63DA-2E53-CBDC117606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020" b="60248"/>
          <a:stretch/>
        </p:blipFill>
        <p:spPr>
          <a:xfrm>
            <a:off x="375840" y="1291202"/>
            <a:ext cx="8123163" cy="13464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46098C-4115-4FA7-158E-36AB9538BAAF}"/>
              </a:ext>
            </a:extLst>
          </p:cNvPr>
          <p:cNvSpPr txBox="1"/>
          <p:nvPr/>
        </p:nvSpPr>
        <p:spPr>
          <a:xfrm>
            <a:off x="375840" y="5778522"/>
            <a:ext cx="10779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Consistent with </a:t>
            </a:r>
            <a:r>
              <a:rPr lang="en-US" sz="2400" dirty="0" err="1"/>
              <a:t>Lutsko</a:t>
            </a:r>
            <a:r>
              <a:rPr lang="en-US" sz="2400" dirty="0"/>
              <a:t> 2018: tropical dynamics is </a:t>
            </a:r>
            <a:r>
              <a:rPr lang="en-US" sz="2400" dirty="0">
                <a:solidFill>
                  <a:srgbClr val="FF0000"/>
                </a:solidFill>
              </a:rPr>
              <a:t>non-linear</a:t>
            </a:r>
            <a:r>
              <a:rPr lang="en-US" sz="2400" dirty="0"/>
              <a:t> upon </a:t>
            </a:r>
            <a:r>
              <a:rPr lang="en-US" sz="2400" dirty="0">
                <a:solidFill>
                  <a:srgbClr val="FF0000"/>
                </a:solidFill>
              </a:rPr>
              <a:t>large perturbation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556796-4C0E-E16A-36A7-4FD176E4549E}"/>
              </a:ext>
            </a:extLst>
          </p:cNvPr>
          <p:cNvSpPr txBox="1"/>
          <p:nvPr/>
        </p:nvSpPr>
        <p:spPr>
          <a:xfrm>
            <a:off x="9238965" y="1920404"/>
            <a:ext cx="2507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Circulation pattern similar to Gill 1980</a:t>
            </a:r>
            <a:endParaRPr lang="en-US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22091BD-F5AB-D1A8-1E8A-ECF348FE1C1D}"/>
                  </a:ext>
                </a:extLst>
              </p:cNvPr>
              <p:cNvSpPr txBox="1"/>
              <p:nvPr/>
            </p:nvSpPr>
            <p:spPr>
              <a:xfrm>
                <a:off x="8185628" y="4456629"/>
                <a:ext cx="3630532" cy="955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0" dirty="0">
                    <a:ea typeface="Cambria Math" panose="02040503050406030204" pitchFamily="18" charset="0"/>
                  </a:rPr>
                  <a:t>Arrow: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acc>
                      <m:accPr>
                        <m:chr m:val="⃗"/>
                        <m:ctrlP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</m:acc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≈∫</m:t>
                    </m:r>
                    <m:r>
                      <m:rPr>
                        <m:sty m:val="p"/>
                      </m:rPr>
                      <a:rPr lang="en-US" sz="24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acc>
                      <m:accPr>
                        <m:chr m:val="⃗"/>
                        <m:ctrlP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Color: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2400" b="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acc>
                          <m:accPr>
                            <m:chr m:val="⃗"/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22091BD-F5AB-D1A8-1E8A-ECF348FE1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5628" y="4456629"/>
                <a:ext cx="3630532" cy="955005"/>
              </a:xfrm>
              <a:prstGeom prst="rect">
                <a:avLst/>
              </a:prstGeom>
              <a:blipFill>
                <a:blip r:embed="rId5"/>
                <a:stretch>
                  <a:fillRect l="-2689" b="-11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FC0B4E0-D1B2-EC5F-9A73-D3C77060C9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752" b="30516"/>
          <a:stretch/>
        </p:blipFill>
        <p:spPr>
          <a:xfrm>
            <a:off x="375837" y="2637694"/>
            <a:ext cx="8123163" cy="134649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3C7947-353D-6F15-A820-AD0EF14AB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E72-C510-FB49-852E-3C0129DB898A}" type="slidenum">
              <a:rPr lang="en-US" smtClean="0"/>
              <a:t>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56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17"/>
    </mc:Choice>
    <mc:Fallback xmlns="">
      <p:transition spd="slow" advTm="66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09E107-7F17-00FD-3823-574D6DF61D74}"/>
              </a:ext>
            </a:extLst>
          </p:cNvPr>
          <p:cNvSpPr txBox="1"/>
          <p:nvPr/>
        </p:nvSpPr>
        <p:spPr>
          <a:xfrm>
            <a:off x="343183" y="184406"/>
            <a:ext cx="2193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Conclusions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600DB5-2932-3BBA-8865-2FA5ECF63A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23" t="10316" b="6431"/>
          <a:stretch/>
        </p:blipFill>
        <p:spPr>
          <a:xfrm>
            <a:off x="1683485" y="1472192"/>
            <a:ext cx="2949334" cy="23610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6F82D0-B34A-B28F-4C99-2F1A185D88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54" t="9066" b="7427"/>
          <a:stretch/>
        </p:blipFill>
        <p:spPr>
          <a:xfrm>
            <a:off x="7559183" y="1472191"/>
            <a:ext cx="2949335" cy="23610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A51D9BD-AE1B-915A-FDD0-590EE715FC8D}"/>
                  </a:ext>
                </a:extLst>
              </p:cNvPr>
              <p:cNvSpPr txBox="1"/>
              <p:nvPr/>
            </p:nvSpPr>
            <p:spPr>
              <a:xfrm>
                <a:off x="7783289" y="3735887"/>
                <a:ext cx="3487393" cy="6664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X: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acc>
                              <m:accPr>
                                <m:chr m:val="⃗"/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</m:d>
                        <m:f>
                          <m:f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𝑑𝑝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den>
                        </m:f>
                      </m:e>
                    </m:nary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error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A51D9BD-AE1B-915A-FDD0-590EE715F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3289" y="3735887"/>
                <a:ext cx="3487393" cy="666401"/>
              </a:xfrm>
              <a:prstGeom prst="rect">
                <a:avLst/>
              </a:prstGeom>
              <a:blipFill>
                <a:blip r:embed="rId4"/>
                <a:stretch>
                  <a:fillRect l="-2536" t="-100000" b="-147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6226A8F-25D0-FC37-FDAA-3D2AE2A493FD}"/>
                  </a:ext>
                </a:extLst>
              </p:cNvPr>
              <p:cNvSpPr txBox="1"/>
              <p:nvPr/>
            </p:nvSpPr>
            <p:spPr>
              <a:xfrm>
                <a:off x="2312578" y="3833213"/>
                <a:ext cx="210756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ea typeface="Cambria Math" panose="02040503050406030204" pitchFamily="18" charset="0"/>
                  </a:rPr>
                  <a:t>X</a:t>
                </a:r>
                <a:r>
                  <a:rPr lang="en-US" sz="24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error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6226A8F-25D0-FC37-FDAA-3D2AE2A493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2578" y="3833213"/>
                <a:ext cx="2107569" cy="461665"/>
              </a:xfrm>
              <a:prstGeom prst="rect">
                <a:avLst/>
              </a:prstGeom>
              <a:blipFill>
                <a:blip r:embed="rId5"/>
                <a:stretch>
                  <a:fillRect l="-4192" t="-5263" r="-599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C7E9585-77C1-D022-669B-417CECA80785}"/>
                  </a:ext>
                </a:extLst>
              </p:cNvPr>
              <p:cNvSpPr txBox="1"/>
              <p:nvPr/>
            </p:nvSpPr>
            <p:spPr>
              <a:xfrm>
                <a:off x="385500" y="1845244"/>
                <a:ext cx="1228899" cy="8598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chemeClr val="tx1"/>
                    </a:solidFill>
                  </a:rPr>
                  <a:t>Y: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𝛥</m:t>
                    </m:r>
                    <m:acc>
                      <m:accPr>
                        <m:chr m:val="̅"/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2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𝑙𝑤</m:t>
                            </m:r>
                          </m:sub>
                        </m:sSub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sz="2400" dirty="0"/>
                  <a:t>error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C7E9585-77C1-D022-669B-417CECA807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500" y="1845244"/>
                <a:ext cx="1228899" cy="859851"/>
              </a:xfrm>
              <a:prstGeom prst="rect">
                <a:avLst/>
              </a:prstGeom>
              <a:blipFill>
                <a:blip r:embed="rId6"/>
                <a:stretch>
                  <a:fillRect l="-7143" t="-1449" b="-14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D925F5B-21CA-B350-67F0-EEF02CBB5445}"/>
                  </a:ext>
                </a:extLst>
              </p:cNvPr>
              <p:cNvSpPr txBox="1"/>
              <p:nvPr/>
            </p:nvSpPr>
            <p:spPr>
              <a:xfrm>
                <a:off x="6096000" y="1874098"/>
                <a:ext cx="1305991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ea typeface="Cambria Math" panose="02040503050406030204" pitchFamily="18" charset="0"/>
                  </a:rPr>
                  <a:t>Y</a:t>
                </a:r>
                <a:r>
                  <a:rPr lang="en-US" sz="24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</m:d>
                  </m:oMath>
                </a14:m>
                <a:endParaRPr lang="en-US" sz="24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error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D925F5B-21CA-B350-67F0-EEF02CBB5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874098"/>
                <a:ext cx="1305991" cy="830997"/>
              </a:xfrm>
              <a:prstGeom prst="rect">
                <a:avLst/>
              </a:prstGeom>
              <a:blipFill>
                <a:blip r:embed="rId7"/>
                <a:stretch>
                  <a:fillRect l="-7767" t="-4478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EDEC117-A20D-139F-AF68-E618CE5E3EDA}"/>
                  </a:ext>
                </a:extLst>
              </p:cNvPr>
              <p:cNvSpPr txBox="1"/>
              <p:nvPr/>
            </p:nvSpPr>
            <p:spPr>
              <a:xfrm>
                <a:off x="343183" y="813665"/>
                <a:ext cx="1038437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acc>
                        <m:accPr>
                          <m:chr m:val="̅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acc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</a:rPr>
                                <m:t>SST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</a:rPr>
                                <m:t>SST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,…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acc>
                        <m:accPr>
                          <m:chr m:val="̅"/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acc>
                      <m:d>
                        <m:d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SST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0,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…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acc>
                        <m:accPr>
                          <m:chr m:val="̅"/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acc>
                      <m:d>
                        <m:d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0,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SST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,0,…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EDEC117-A20D-139F-AF68-E618CE5E3E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183" y="813665"/>
                <a:ext cx="10384379" cy="523220"/>
              </a:xfrm>
              <a:prstGeom prst="rect">
                <a:avLst/>
              </a:prstGeom>
              <a:blipFill>
                <a:blip r:embed="rId8"/>
                <a:stretch>
                  <a:fillRect l="-244"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30A1C90-2F72-EABB-D252-A0C59D6BC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40" y="5703454"/>
            <a:ext cx="11360719" cy="859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using the GF approach to predict </a:t>
            </a:r>
            <a:r>
              <a:rPr lang="en-US" dirty="0">
                <a:solidFill>
                  <a:srgbClr val="FF0000"/>
                </a:solidFill>
              </a:rPr>
              <a:t>future climate change</a:t>
            </a:r>
            <a:r>
              <a:rPr lang="en-US" dirty="0"/>
              <a:t> would </a:t>
            </a:r>
            <a:r>
              <a:rPr lang="en-US" dirty="0">
                <a:solidFill>
                  <a:srgbClr val="FF0000"/>
                </a:solidFill>
              </a:rPr>
              <a:t>overestimate longwave radiative cooling </a:t>
            </a:r>
            <a:r>
              <a:rPr lang="en-US" dirty="0"/>
              <a:t>and </a:t>
            </a:r>
            <a:r>
              <a:rPr lang="en-US" dirty="0">
                <a:solidFill>
                  <a:srgbClr val="FF0000"/>
                </a:solidFill>
              </a:rPr>
              <a:t>underestimate climate sensitivity.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086078-5B0B-D562-8734-9A6F5AAC1B4B}"/>
              </a:ext>
            </a:extLst>
          </p:cNvPr>
          <p:cNvSpPr txBox="1"/>
          <p:nvPr/>
        </p:nvSpPr>
        <p:spPr>
          <a:xfrm>
            <a:off x="415640" y="4433821"/>
            <a:ext cx="2231571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/>
              <a:t>Radiation non-additivity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0E061F-DDD5-5DF9-B4EF-CA42B1C198E1}"/>
              </a:ext>
            </a:extLst>
          </p:cNvPr>
          <p:cNvSpPr txBox="1"/>
          <p:nvPr/>
        </p:nvSpPr>
        <p:spPr>
          <a:xfrm>
            <a:off x="4278079" y="4433820"/>
            <a:ext cx="3602934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/>
              <a:t>Convection aggregation non-additivity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F33B22-AFD0-5ECA-AE5B-AEC6D8DA42F8}"/>
              </a:ext>
            </a:extLst>
          </p:cNvPr>
          <p:cNvSpPr txBox="1"/>
          <p:nvPr/>
        </p:nvSpPr>
        <p:spPr>
          <a:xfrm>
            <a:off x="9511881" y="4433819"/>
            <a:ext cx="2231571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/>
              <a:t>Circulation non-additivity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530F66E-5A33-B318-1F09-574EC1DDD6B3}"/>
              </a:ext>
            </a:extLst>
          </p:cNvPr>
          <p:cNvCxnSpPr>
            <a:cxnSpLocks/>
          </p:cNvCxnSpPr>
          <p:nvPr/>
        </p:nvCxnSpPr>
        <p:spPr>
          <a:xfrm flipH="1">
            <a:off x="2960914" y="4910875"/>
            <a:ext cx="9906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A3765E8-6CBC-F5DF-1C56-ACCB4CEF85C0}"/>
              </a:ext>
            </a:extLst>
          </p:cNvPr>
          <p:cNvCxnSpPr>
            <a:cxnSpLocks/>
          </p:cNvCxnSpPr>
          <p:nvPr/>
        </p:nvCxnSpPr>
        <p:spPr>
          <a:xfrm flipH="1">
            <a:off x="8262257" y="4923176"/>
            <a:ext cx="9906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2221986D-A58A-D3DE-F198-BE928BAA2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8E72-C510-FB49-852E-3C0129DB898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2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 build="p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8|1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2|17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4|10.9|1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|14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2038</TotalTime>
  <Words>967</Words>
  <Application>Microsoft Office PowerPoint</Application>
  <PresentationFormat>Widescreen</PresentationFormat>
  <Paragraphs>203</Paragraphs>
  <Slides>19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Office Theme</vt:lpstr>
      <vt:lpstr>Non-linear radiative response to patterned SST warming explained by non-linear tropical dynamics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Back-up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Non-linear radiative response to patterned global warming due to convection aggregation and non-linear tropical dynamics</dc:title>
  <dc:creator>Heng Quan</dc:creator>
  <cp:lastModifiedBy>衡 权</cp:lastModifiedBy>
  <cp:revision>231</cp:revision>
  <dcterms:created xsi:type="dcterms:W3CDTF">2023-08-09T14:40:26Z</dcterms:created>
  <dcterms:modified xsi:type="dcterms:W3CDTF">2023-12-08T02:54:19Z</dcterms:modified>
</cp:coreProperties>
</file>