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00" r:id="rId2"/>
    <p:sldId id="322" r:id="rId3"/>
    <p:sldId id="257" r:id="rId4"/>
    <p:sldId id="258" r:id="rId5"/>
    <p:sldId id="309" r:id="rId6"/>
    <p:sldId id="320" r:id="rId7"/>
    <p:sldId id="310" r:id="rId8"/>
    <p:sldId id="307" r:id="rId9"/>
    <p:sldId id="313" r:id="rId10"/>
    <p:sldId id="324" r:id="rId11"/>
    <p:sldId id="323" r:id="rId12"/>
    <p:sldId id="326" r:id="rId13"/>
    <p:sldId id="325" r:id="rId14"/>
    <p:sldId id="316" r:id="rId15"/>
    <p:sldId id="317" r:id="rId16"/>
    <p:sldId id="318" r:id="rId17"/>
    <p:sldId id="293" r:id="rId18"/>
    <p:sldId id="319" r:id="rId19"/>
    <p:sldId id="262" r:id="rId20"/>
    <p:sldId id="304" r:id="rId21"/>
    <p:sldId id="305" r:id="rId22"/>
    <p:sldId id="260" r:id="rId23"/>
    <p:sldId id="291" r:id="rId24"/>
    <p:sldId id="271" r:id="rId25"/>
    <p:sldId id="268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/>
    <p:restoredTop sz="94714"/>
  </p:normalViewPr>
  <p:slideViewPr>
    <p:cSldViewPr snapToGrid="0">
      <p:cViewPr varScale="1">
        <p:scale>
          <a:sx n="115" d="100"/>
          <a:sy n="115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23611-8635-9142-AA4D-B405F832375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3BFF7-6642-4B4A-9878-8D5E972D1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BA93-2907-4008-BE7A-860803D72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26940-A448-EDEB-8225-DC4741D4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08959-2DB1-EA3F-8BFB-05ED6A570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1851A-9556-A085-DD43-3F5206282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92A49-95F6-57BB-78DA-6679D216C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5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3654-0AA7-934E-0D60-4D20DE8F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ED97E-C4BF-1634-1333-284265A1A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56D80-1A29-8FF1-5C2A-94D30AFAD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9F1B6-3C3B-49F7-2065-B1861C6C1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63BAC-6CEE-685D-F187-E17E2DFB0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D2187-2D6D-6B35-FC11-0789490EA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B7B7E-0B15-9258-145D-E3B489C87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1D430-07FD-F074-9E8C-2DAA5FA72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3BFF7-6642-4B4A-9878-8D5E972D1D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5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AB35-7C04-3031-4DB7-0BE617BC1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077D2-8FB0-F985-CA2B-EDD6F4B61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08BC0-A8F6-2E9C-B9E4-3D1CE6FA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313-A218-4FB0-A8AA-61236F96A277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AEA2-BA40-C34C-80F6-45ADA200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333A3-1C4E-5060-9C30-3CD45AA9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E069-570D-10D8-C926-417DC0A7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128C9-83C4-0A96-BD8D-73F9CD4D1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D88AD-737E-70A4-1E10-348BD32B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7D85-6A21-4D7B-A28E-CD2FED61E6C7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BC6C-1FB0-26C7-CB38-5B266731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9E750-2638-FAC7-EBFA-5E3FD90E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A248B-FF65-9DE4-FF73-70FDDC2D5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54C73-F9DF-6BB0-7945-625CFF797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375A-4B7B-2108-5C4A-294D9FE1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419-5F29-4DFC-8BC3-CC3009384272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EB7BC-ED16-51D9-17E0-93BB62CD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4200A-480D-7AE7-4253-189AA5E4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ED0A-CF8E-FDD4-3E1A-0D4A5C80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D3011-7415-B1E4-E0D8-90A0261C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D94F3-073F-5461-DE9E-6E32EC23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7367-5F73-4850-831A-2ADD0262C490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FD25-A220-BE9A-8A25-7E99ECE2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6C138-667C-8A68-3F50-D1F6823C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3667-0152-7CDF-233D-E8FE5E2E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5A361-EBE7-B36A-EABA-A0005A510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D9CCF-4639-03D8-4C44-B0CC1A90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0644-B788-4F48-A1C4-918B7014CFC9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2A94-967F-91E3-DAED-9D49EAF1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98ACC-A42B-9DE4-F734-E8065C1D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B2F5-8BF8-3785-36BA-E09A74AA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761F-E401-42B4-0848-148625073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C04CC-C032-82E4-495B-36A03E53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CB133-743D-C19A-043E-F1A66345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C79F-CF79-41D3-BB17-E64057F3CCAB}" type="datetime1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4B7D4-2075-05ED-D81F-DB54BB98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9B639-579D-C2C3-0266-D666E401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3504-E022-54D4-412C-71DBEAFF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EF564-D1AB-40EA-2AE4-1E08DB882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E2544-FF69-5C48-CFA6-4AAB569EB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CBBE1-2EE9-5409-6E83-39148FE64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99418-AEC0-9CFD-ADED-8D55489AC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77990-0EE9-9CA1-28A5-28C33BFE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FBD-2C9F-45D1-86A7-16AA42AAC48C}" type="datetime1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1B55D-56C1-7644-0EBC-07C3F39B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8321D-18E7-C86D-9886-2318FCC7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F096-684B-C315-CB98-63EEC173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E2592-24AE-FD5A-8DEC-8D6B9137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C34C-812D-435C-B6B5-B719C55862E2}" type="datetime1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7BFB3-DD0D-7C12-05F1-EA17425E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0C0D6-C50B-65F9-C7DD-82AA4F3A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8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EB730-AAE0-1CF2-1ABF-2EEEEED1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55B5-B4C3-4F97-9167-E000F6728DE2}" type="datetime1">
              <a:rPr lang="en-US" smtClean="0"/>
              <a:t>1/26/26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83BB0-0F09-9D43-B8A8-717D7A08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6FE3-B68B-F27C-5196-EC6BDDB9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5628-58C6-0DCB-4272-AC719A0C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0D65-6054-8F8D-4974-1175165E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4574E-EE0E-A2E5-FF4D-E15494A43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D4E5C-63B3-EE1F-BA35-FCDE15B3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13C-10EA-4163-8D62-2006B1A6C517}" type="datetime1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DBDB7-3AA6-7F91-D124-D57B0B29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42CEC-5FDB-7CBE-7A35-34BCFE3A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EF8E-2D98-77A2-F59D-86C931C7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2291D-82A2-8A3D-E5D4-0072966BC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B0C0D-2A26-E1D1-83A2-F9BCAB465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C385B-EF4B-F0DA-5689-7D3C6DE5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889F-E4AE-4E31-909E-9106776924C4}" type="datetime1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F2DF8-1252-C785-BFF7-8EE1802B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02597-AC5D-9BE4-E3B2-A0F14C11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69C7D-17DA-551F-39B4-2DA4791D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9CAB5-FAF7-BA8C-DF98-0C7AECBC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BD61B-D4A8-0543-07FB-A6B102E71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8C95AD-DDE0-47FD-B994-7F6557D843D2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689B-F885-D04C-198E-ACACE50D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5AD9-7049-A120-9D55-B12ADA5FA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066BD-8231-7246-A8D7-CDBAC64A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gquan@prince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14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90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4F85-9964-8117-BA85-5931F791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334" y="347086"/>
            <a:ext cx="10492411" cy="14114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Periodic extreme rainfall in a warmer climate due to stronger convectively-coupled waves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04464-7B8C-D7B4-9299-4ECFDF01D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334" y="2147908"/>
            <a:ext cx="7881030" cy="1411428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/>
              <a:t>Reported by: Heng Quan (</a:t>
            </a:r>
            <a:r>
              <a:rPr lang="en-US" dirty="0">
                <a:hlinkClick r:id="rId3"/>
              </a:rPr>
              <a:t>hengquan@princeton.edu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Collaborators: Yi Zhang, Stephan </a:t>
            </a:r>
            <a:r>
              <a:rPr lang="en-US" dirty="0" err="1"/>
              <a:t>Fueglistaler</a:t>
            </a:r>
            <a:r>
              <a:rPr lang="en-US" dirty="0"/>
              <a:t>, Guy Dagan</a:t>
            </a:r>
          </a:p>
          <a:p>
            <a:pPr algn="l"/>
            <a:r>
              <a:rPr lang="en-US" dirty="0"/>
              <a:t>Dec 15</a:t>
            </a:r>
            <a:r>
              <a:rPr lang="en-US" baseline="30000" dirty="0"/>
              <a:t>th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F8584-F77C-1293-1FF7-6196A11A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286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8C8F7-F5CF-4611-8C99-0BAF73825F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B4545-2DFE-495A-1688-D429AD791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73" y="3559336"/>
            <a:ext cx="4195727" cy="2521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6E4B2-E436-E776-10BF-C3000465BCDC}"/>
              </a:ext>
            </a:extLst>
          </p:cNvPr>
          <p:cNvSpPr txBox="1"/>
          <p:nvPr/>
        </p:nvSpPr>
        <p:spPr>
          <a:xfrm>
            <a:off x="2850853" y="6326248"/>
            <a:ext cx="332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generated by ChatGPT</a:t>
            </a:r>
          </a:p>
        </p:txBody>
      </p:sp>
    </p:spTree>
    <p:extLst>
      <p:ext uri="{BB962C8B-B14F-4D97-AF65-F5344CB8AC3E}">
        <p14:creationId xmlns:p14="http://schemas.microsoft.com/office/powerpoint/2010/main" val="16881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28"/>
    </mc:Choice>
    <mc:Fallback xmlns="">
      <p:transition spd="slow" advTm="212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282E7-1370-A3F1-F44D-C8D5B73FD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E177B-EE9C-C0B5-F394-0648E2AD1B73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5338ED-DBDC-E65A-31E6-68D04FEB9577}"/>
                  </a:ext>
                </a:extLst>
              </p:cNvPr>
              <p:cNvSpPr txBox="1"/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Warmer SST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stronger </a:t>
                </a:r>
                <a:r>
                  <a:rPr lang="en-US" sz="2400" dirty="0">
                    <a:sym typeface="Wingdings" pitchFamily="2" charset="2"/>
                  </a:rPr>
                  <a:t>self-reinforcement</a:t>
                </a:r>
                <a:endParaRPr lang="en-US" sz="240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unstable convectively-coupled waves &amp; periodic extreme rainfall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5338ED-DBDC-E65A-31E6-68D04FEB9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blipFill>
                <a:blip r:embed="rId3"/>
                <a:stretch>
                  <a:fillRect l="-962" b="-9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1054C7-85EB-13E3-1BD0-D19EC8BA15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1" r="44311" b="-2796"/>
          <a:stretch>
            <a:fillRect/>
          </a:stretch>
        </p:blipFill>
        <p:spPr>
          <a:xfrm>
            <a:off x="536276" y="850170"/>
            <a:ext cx="5631292" cy="384588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08CD11-847F-6A35-FD3A-A6753B88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84F097-CE7F-854D-3A60-687FA848C176}"/>
                  </a:ext>
                </a:extLst>
              </p:cNvPr>
              <p:cNvSpPr txBox="1"/>
              <p:nvPr/>
            </p:nvSpPr>
            <p:spPr>
              <a:xfrm>
                <a:off x="8447897" y="3419492"/>
                <a:ext cx="27677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84F097-CE7F-854D-3A60-687FA848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897" y="3419492"/>
                <a:ext cx="2767775" cy="461665"/>
              </a:xfrm>
              <a:prstGeom prst="rect">
                <a:avLst/>
              </a:prstGeom>
              <a:blipFill>
                <a:blip r:embed="rId5"/>
                <a:stretch>
                  <a:fillRect l="-352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DDB95D-C3B6-46CC-7912-15E23ADF59A4}"/>
                  </a:ext>
                </a:extLst>
              </p:cNvPr>
              <p:cNvSpPr txBox="1"/>
              <p:nvPr/>
            </p:nvSpPr>
            <p:spPr>
              <a:xfrm>
                <a:off x="8453904" y="1270881"/>
                <a:ext cx="2761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smaller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DDB95D-C3B6-46CC-7912-15E23ADF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904" y="1270881"/>
                <a:ext cx="2761768" cy="461665"/>
              </a:xfrm>
              <a:prstGeom prst="rect">
                <a:avLst/>
              </a:prstGeom>
              <a:blipFill>
                <a:blip r:embed="rId6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B1F4584-92F7-1BFA-2730-B0C5DE16BACD}"/>
              </a:ext>
            </a:extLst>
          </p:cNvPr>
          <p:cNvSpPr txBox="1"/>
          <p:nvPr/>
        </p:nvSpPr>
        <p:spPr>
          <a:xfrm>
            <a:off x="8453904" y="2743281"/>
            <a:ext cx="3260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Cooling &amp; moistening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2E83C4E-C796-B06D-EC05-B99B1881DD7B}"/>
              </a:ext>
            </a:extLst>
          </p:cNvPr>
          <p:cNvGrpSpPr/>
          <p:nvPr/>
        </p:nvGrpSpPr>
        <p:grpSpPr>
          <a:xfrm>
            <a:off x="6685042" y="1428376"/>
            <a:ext cx="1724182" cy="2452781"/>
            <a:chOff x="736693" y="976220"/>
            <a:chExt cx="2115078" cy="3008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030B0E9-F2DB-4183-A0A9-95BDF48F5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736693" y="976220"/>
              <a:ext cx="1919375" cy="2387169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DDA0E4-0736-5697-A9D8-BBD9ECB33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816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689A16-A8A6-1EE4-158F-679E4F0A8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968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304351-E560-EFA5-9CF8-807D9E731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5371" y="3434214"/>
              <a:ext cx="213804" cy="4810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A99102D-EEC3-C829-33B6-7D47D6EE72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3984" y="3441026"/>
              <a:ext cx="218041" cy="490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72E3E0-03AE-6608-85C2-0A1691947E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02" y="3441026"/>
              <a:ext cx="241801" cy="544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1A2F9FB-80DD-1B5A-28FB-A0D422CBF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713" y="3441026"/>
              <a:ext cx="209024" cy="470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Up Arrow 26">
              <a:extLst>
                <a:ext uri="{FF2B5EF4-FFF2-40B4-BE49-F238E27FC236}">
                  <a16:creationId xmlns:a16="http://schemas.microsoft.com/office/drawing/2014/main" id="{D57E23FA-9E84-887D-B2C1-13366E290C7B}"/>
                </a:ext>
              </a:extLst>
            </p:cNvPr>
            <p:cNvSpPr/>
            <p:nvPr/>
          </p:nvSpPr>
          <p:spPr>
            <a:xfrm>
              <a:off x="1442806" y="2700824"/>
              <a:ext cx="431563" cy="1006280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18DA89-67BF-97DC-9BF8-55F134873804}"/>
                </a:ext>
              </a:extLst>
            </p:cNvPr>
            <p:cNvSpPr txBox="1"/>
            <p:nvPr/>
          </p:nvSpPr>
          <p:spPr>
            <a:xfrm>
              <a:off x="2272721" y="2700825"/>
              <a:ext cx="2556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34" name="Bent Arrow 21">
              <a:extLst>
                <a:ext uri="{FF2B5EF4-FFF2-40B4-BE49-F238E27FC236}">
                  <a16:creationId xmlns:a16="http://schemas.microsoft.com/office/drawing/2014/main" id="{B64F40CA-A18C-4760-3D5C-48847DF0571C}"/>
                </a:ext>
              </a:extLst>
            </p:cNvPr>
            <p:cNvSpPr/>
            <p:nvPr/>
          </p:nvSpPr>
          <p:spPr>
            <a:xfrm rot="10800000" flipV="1">
              <a:off x="1961804" y="2553414"/>
              <a:ext cx="889967" cy="461667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Up Arrow 27">
              <a:extLst>
                <a:ext uri="{FF2B5EF4-FFF2-40B4-BE49-F238E27FC236}">
                  <a16:creationId xmlns:a16="http://schemas.microsoft.com/office/drawing/2014/main" id="{F97B0124-7636-621E-5C64-C48E9A7FACBC}"/>
                </a:ext>
              </a:extLst>
            </p:cNvPr>
            <p:cNvSpPr/>
            <p:nvPr/>
          </p:nvSpPr>
          <p:spPr>
            <a:xfrm>
              <a:off x="1442806" y="1424270"/>
              <a:ext cx="431563" cy="1006281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9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701E7-1951-D399-8094-06B7D8A7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B038D-5C0E-4273-B839-0AA0E72C89F0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5A202-28EF-E2C1-51B9-EC43A15CE517}"/>
              </a:ext>
            </a:extLst>
          </p:cNvPr>
          <p:cNvSpPr txBox="1"/>
          <p:nvPr/>
        </p:nvSpPr>
        <p:spPr>
          <a:xfrm>
            <a:off x="593943" y="943439"/>
            <a:ext cx="532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low-order model of 1</a:t>
            </a:r>
            <a:r>
              <a:rPr lang="en-US" sz="2400" baseline="30000" dirty="0"/>
              <a:t>st</a:t>
            </a:r>
            <a:r>
              <a:rPr lang="en-US" sz="2400" dirty="0"/>
              <a:t> and 2</a:t>
            </a:r>
            <a:r>
              <a:rPr lang="en-US" sz="2400" baseline="30000" dirty="0"/>
              <a:t>nd</a:t>
            </a:r>
            <a:r>
              <a:rPr lang="en-US" sz="2400" dirty="0"/>
              <a:t> baroclinic modes  (Kuang, 2008, </a:t>
            </a:r>
            <a:r>
              <a:rPr lang="en-US" sz="2400" i="1" dirty="0"/>
              <a:t>JAS</a:t>
            </a:r>
            <a:r>
              <a:rPr lang="en-US" sz="24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B9C4C-BFE4-767A-3C2C-62BF50D2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1793621"/>
            <a:ext cx="5263275" cy="1632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B596B6-19B7-0657-8D72-99B0EDAC8FC7}"/>
                  </a:ext>
                </a:extLst>
              </p:cNvPr>
              <p:cNvSpPr txBox="1"/>
              <p:nvPr/>
            </p:nvSpPr>
            <p:spPr>
              <a:xfrm>
                <a:off x="10213830" y="4060194"/>
                <a:ext cx="1439805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B596B6-19B7-0657-8D72-99B0EDAC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30" y="4060194"/>
                <a:ext cx="1439805" cy="674736"/>
              </a:xfrm>
              <a:prstGeom prst="rect">
                <a:avLst/>
              </a:prstGeom>
              <a:blipFill>
                <a:blip r:embed="rId3"/>
                <a:stretch>
                  <a:fillRect l="-6329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26A6A0-E0CA-00A9-160B-CCC179A0C4D2}"/>
                  </a:ext>
                </a:extLst>
              </p:cNvPr>
              <p:cNvSpPr txBox="1"/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Warmer SST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stronger </a:t>
                </a:r>
                <a:r>
                  <a:rPr lang="en-US" sz="2400" dirty="0">
                    <a:sym typeface="Wingdings" pitchFamily="2" charset="2"/>
                  </a:rPr>
                  <a:t>self-reinforcement</a:t>
                </a:r>
                <a:endParaRPr lang="en-US" sz="240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unstable convectively-coupled waves &amp; periodic extreme rainfall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26A6A0-E0CA-00A9-160B-CCC179A0C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blipFill>
                <a:blip r:embed="rId4"/>
                <a:stretch>
                  <a:fillRect l="-962" b="-9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CA4BF-BB0C-E388-70FC-E5B0F0CE45AE}"/>
                  </a:ext>
                </a:extLst>
              </p:cNvPr>
              <p:cNvSpPr txBox="1"/>
              <p:nvPr/>
            </p:nvSpPr>
            <p:spPr>
              <a:xfrm>
                <a:off x="5858395" y="943439"/>
                <a:ext cx="1377600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CA4BF-BB0C-E388-70FC-E5B0F0CE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95" y="943439"/>
                <a:ext cx="1377600" cy="674736"/>
              </a:xfrm>
              <a:prstGeom prst="rect">
                <a:avLst/>
              </a:prstGeom>
              <a:blipFill>
                <a:blip r:embed="rId5"/>
                <a:stretch>
                  <a:fillRect l="-663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F1FBB2-D2E6-2D26-1DD9-2B050592DDF6}"/>
              </a:ext>
            </a:extLst>
          </p:cNvPr>
          <p:cNvCxnSpPr>
            <a:cxnSpLocks/>
          </p:cNvCxnSpPr>
          <p:nvPr/>
        </p:nvCxnSpPr>
        <p:spPr>
          <a:xfrm>
            <a:off x="7835030" y="4446740"/>
            <a:ext cx="21920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28BECF-044B-3A44-0AA6-757329C4EC5B}"/>
              </a:ext>
            </a:extLst>
          </p:cNvPr>
          <p:cNvCxnSpPr>
            <a:cxnSpLocks/>
          </p:cNvCxnSpPr>
          <p:nvPr/>
        </p:nvCxnSpPr>
        <p:spPr>
          <a:xfrm flipV="1">
            <a:off x="6615956" y="1716066"/>
            <a:ext cx="0" cy="197801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1377383-5197-3B98-4551-4D31FE75FC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46" r="50356" b="7868"/>
          <a:stretch>
            <a:fillRect/>
          </a:stretch>
        </p:blipFill>
        <p:spPr>
          <a:xfrm>
            <a:off x="7492999" y="982769"/>
            <a:ext cx="4160633" cy="2887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5DBFDF-4BC0-B808-DECA-C15E4019E062}"/>
                  </a:ext>
                </a:extLst>
              </p:cNvPr>
              <p:cNvSpPr txBox="1"/>
              <p:nvPr/>
            </p:nvSpPr>
            <p:spPr>
              <a:xfrm>
                <a:off x="536276" y="3447347"/>
                <a:ext cx="5322118" cy="1044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How does the growth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depend 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(∝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(∝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 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5DBFDF-4BC0-B808-DECA-C15E4019E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3447347"/>
                <a:ext cx="5322118" cy="1044068"/>
              </a:xfrm>
              <a:prstGeom prst="rect">
                <a:avLst/>
              </a:prstGeom>
              <a:blipFill>
                <a:blip r:embed="rId9"/>
                <a:stretch>
                  <a:fillRect l="-1833" t="-4678" r="-1031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5D1C05-51B0-13AF-2ACC-4451A71F3A76}"/>
                  </a:ext>
                </a:extLst>
              </p:cNvPr>
              <p:cNvSpPr txBox="1"/>
              <p:nvPr/>
            </p:nvSpPr>
            <p:spPr>
              <a:xfrm>
                <a:off x="9443060" y="3659370"/>
                <a:ext cx="5840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5D1C05-51B0-13AF-2ACC-4451A71F3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060" y="3659370"/>
                <a:ext cx="58402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6DF485-C924-A4CE-DA14-33391E20C356}"/>
                  </a:ext>
                </a:extLst>
              </p:cNvPr>
              <p:cNvSpPr txBox="1"/>
              <p:nvPr/>
            </p:nvSpPr>
            <p:spPr>
              <a:xfrm>
                <a:off x="7032949" y="2215632"/>
                <a:ext cx="490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6DF485-C924-A4CE-DA14-33391E20C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949" y="2215632"/>
                <a:ext cx="49008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54B46F-FE02-CCE3-D549-5B91E5EA33DA}"/>
              </a:ext>
            </a:extLst>
          </p:cNvPr>
          <p:cNvCxnSpPr>
            <a:cxnSpLocks/>
          </p:cNvCxnSpPr>
          <p:nvPr/>
        </p:nvCxnSpPr>
        <p:spPr>
          <a:xfrm flipV="1">
            <a:off x="8049026" y="1427356"/>
            <a:ext cx="3304774" cy="209476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6F3461-555C-630C-FC55-9727D23AB508}"/>
              </a:ext>
            </a:extLst>
          </p:cNvPr>
          <p:cNvSpPr txBox="1"/>
          <p:nvPr/>
        </p:nvSpPr>
        <p:spPr>
          <a:xfrm>
            <a:off x="9004239" y="2909559"/>
            <a:ext cx="186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>
                <a:solidFill>
                  <a:schemeClr val="tx1"/>
                </a:solidFill>
              </a:rPr>
              <a:t>armer SST</a:t>
            </a:r>
          </a:p>
        </p:txBody>
      </p:sp>
    </p:spTree>
    <p:extLst>
      <p:ext uri="{BB962C8B-B14F-4D97-AF65-F5344CB8AC3E}">
        <p14:creationId xmlns:p14="http://schemas.microsoft.com/office/powerpoint/2010/main" val="3714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8" grpId="0"/>
      <p:bldP spid="30" grpId="0"/>
      <p:bldP spid="3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C7394-BB87-74D7-D916-A08B9CDBA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929F9-D9EC-50F4-4564-AEF22C19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8A731-F736-C2B2-A3D6-24167F632F84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956A5-406A-B5BF-48D7-B5C98B61E3C8}"/>
              </a:ext>
            </a:extLst>
          </p:cNvPr>
          <p:cNvSpPr txBox="1"/>
          <p:nvPr/>
        </p:nvSpPr>
        <p:spPr>
          <a:xfrm>
            <a:off x="593943" y="943439"/>
            <a:ext cx="532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low-order model of 1</a:t>
            </a:r>
            <a:r>
              <a:rPr lang="en-US" sz="2400" baseline="30000" dirty="0"/>
              <a:t>st</a:t>
            </a:r>
            <a:r>
              <a:rPr lang="en-US" sz="2400" dirty="0"/>
              <a:t> and 2</a:t>
            </a:r>
            <a:r>
              <a:rPr lang="en-US" sz="2400" baseline="30000" dirty="0"/>
              <a:t>nd</a:t>
            </a:r>
            <a:r>
              <a:rPr lang="en-US" sz="2400" dirty="0"/>
              <a:t> baroclinic modes  (Kuang, 2008, </a:t>
            </a:r>
            <a:r>
              <a:rPr lang="en-US" sz="2400" i="1" dirty="0"/>
              <a:t>JAS</a:t>
            </a:r>
            <a:r>
              <a:rPr lang="en-US" sz="24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6D948-7F67-8BA3-3C52-0C6E0C81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1793621"/>
            <a:ext cx="5263275" cy="1632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3D937A-EE12-9A6E-43CD-D046FB98FBA0}"/>
                  </a:ext>
                </a:extLst>
              </p:cNvPr>
              <p:cNvSpPr txBox="1"/>
              <p:nvPr/>
            </p:nvSpPr>
            <p:spPr>
              <a:xfrm>
                <a:off x="10213830" y="4060194"/>
                <a:ext cx="1439805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B596B6-19B7-0657-8D72-99B0EDAC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30" y="4060194"/>
                <a:ext cx="1439805" cy="674736"/>
              </a:xfrm>
              <a:prstGeom prst="rect">
                <a:avLst/>
              </a:prstGeom>
              <a:blipFill>
                <a:blip r:embed="rId3"/>
                <a:stretch>
                  <a:fillRect l="-6329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773ACA-630C-2E5B-7322-DA8505EE6D42}"/>
                  </a:ext>
                </a:extLst>
              </p:cNvPr>
              <p:cNvSpPr txBox="1"/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Warmer SST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stronger </a:t>
                </a:r>
                <a:r>
                  <a:rPr lang="en-US" sz="2400" dirty="0">
                    <a:sym typeface="Wingdings" pitchFamily="2" charset="2"/>
                  </a:rPr>
                  <a:t>self-reinforcement</a:t>
                </a:r>
                <a:endParaRPr lang="en-US" sz="240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unstable convectively-coupled waves &amp; periodic extreme rainfall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26A6A0-E0CA-00A9-160B-CCC179A0C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blipFill>
                <a:blip r:embed="rId4"/>
                <a:stretch>
                  <a:fillRect l="-962" b="-9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F685D4-D869-9C68-2B33-8CE8833FD881}"/>
                  </a:ext>
                </a:extLst>
              </p:cNvPr>
              <p:cNvSpPr txBox="1"/>
              <p:nvPr/>
            </p:nvSpPr>
            <p:spPr>
              <a:xfrm>
                <a:off x="5858395" y="943439"/>
                <a:ext cx="1377600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CA4BF-BB0C-E388-70FC-E5B0F0CE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95" y="943439"/>
                <a:ext cx="1377600" cy="674736"/>
              </a:xfrm>
              <a:prstGeom prst="rect">
                <a:avLst/>
              </a:prstGeom>
              <a:blipFill>
                <a:blip r:embed="rId5"/>
                <a:stretch>
                  <a:fillRect l="-663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1D4D3F-77AB-E20C-B076-83211AD3B6E2}"/>
              </a:ext>
            </a:extLst>
          </p:cNvPr>
          <p:cNvCxnSpPr>
            <a:cxnSpLocks/>
          </p:cNvCxnSpPr>
          <p:nvPr/>
        </p:nvCxnSpPr>
        <p:spPr>
          <a:xfrm>
            <a:off x="7835030" y="4446740"/>
            <a:ext cx="21920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24EF88-C02C-7B78-1BD1-DEFCA8958C30}"/>
              </a:ext>
            </a:extLst>
          </p:cNvPr>
          <p:cNvCxnSpPr>
            <a:cxnSpLocks/>
          </p:cNvCxnSpPr>
          <p:nvPr/>
        </p:nvCxnSpPr>
        <p:spPr>
          <a:xfrm flipV="1">
            <a:off x="6615956" y="1716066"/>
            <a:ext cx="0" cy="197801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C9AF8FC-8EC3-ABFE-FF20-475AA563FB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46" r="50356" b="7868"/>
          <a:stretch>
            <a:fillRect/>
          </a:stretch>
        </p:blipFill>
        <p:spPr>
          <a:xfrm>
            <a:off x="7492999" y="982769"/>
            <a:ext cx="4160633" cy="2887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471D45-76D4-2435-40CC-87DCA81C44E3}"/>
                  </a:ext>
                </a:extLst>
              </p:cNvPr>
              <p:cNvSpPr txBox="1"/>
              <p:nvPr/>
            </p:nvSpPr>
            <p:spPr>
              <a:xfrm>
                <a:off x="10027085" y="1436645"/>
                <a:ext cx="14003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unstable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7434A-9984-82F4-17EA-9DB84BC1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085" y="1436645"/>
                <a:ext cx="1400357" cy="830997"/>
              </a:xfrm>
              <a:prstGeom prst="rect">
                <a:avLst/>
              </a:prstGeom>
              <a:blipFill>
                <a:blip r:embed="rId7"/>
                <a:stretch>
                  <a:fillRect l="-6957" r="-217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07A868-837B-5479-81C6-C82494DC1266}"/>
                  </a:ext>
                </a:extLst>
              </p:cNvPr>
              <p:cNvSpPr txBox="1"/>
              <p:nvPr/>
            </p:nvSpPr>
            <p:spPr>
              <a:xfrm>
                <a:off x="536276" y="3447347"/>
                <a:ext cx="5322118" cy="1044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How does the growth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depend 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(∝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(∝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 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5DBFDF-4BC0-B808-DECA-C15E4019E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3447347"/>
                <a:ext cx="5322118" cy="1044068"/>
              </a:xfrm>
              <a:prstGeom prst="rect">
                <a:avLst/>
              </a:prstGeom>
              <a:blipFill>
                <a:blip r:embed="rId9"/>
                <a:stretch>
                  <a:fillRect l="-1833" t="-4678" r="-1031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8062D1-848F-B230-220A-AF4A545CA21C}"/>
                  </a:ext>
                </a:extLst>
              </p:cNvPr>
              <p:cNvSpPr txBox="1"/>
              <p:nvPr/>
            </p:nvSpPr>
            <p:spPr>
              <a:xfrm>
                <a:off x="9443060" y="3659370"/>
                <a:ext cx="5840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5D1C05-51B0-13AF-2ACC-4451A71F3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060" y="3659370"/>
                <a:ext cx="58402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7562A5-71A1-39D4-2700-B92EF264423B}"/>
                  </a:ext>
                </a:extLst>
              </p:cNvPr>
              <p:cNvSpPr txBox="1"/>
              <p:nvPr/>
            </p:nvSpPr>
            <p:spPr>
              <a:xfrm>
                <a:off x="7032949" y="2215632"/>
                <a:ext cx="490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6DF485-C924-A4CE-DA14-33391E20C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949" y="2215632"/>
                <a:ext cx="49008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D4A1E9-819E-AC7E-FF2A-D3A9A82E482B}"/>
                  </a:ext>
                </a:extLst>
              </p:cNvPr>
              <p:cNvSpPr txBox="1"/>
              <p:nvPr/>
            </p:nvSpPr>
            <p:spPr>
              <a:xfrm>
                <a:off x="8334715" y="2541858"/>
                <a:ext cx="14003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stable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D4A1E9-819E-AC7E-FF2A-D3A9A82E4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15" y="2541858"/>
                <a:ext cx="1400357" cy="830997"/>
              </a:xfrm>
              <a:prstGeom prst="rect">
                <a:avLst/>
              </a:prstGeom>
              <a:blipFill>
                <a:blip r:embed="rId12"/>
                <a:stretch>
                  <a:fillRect l="-720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98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85C76-8D34-2D50-BD8A-F2FB29A50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5099C-082E-EE2B-EE89-40A4EBB4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C7B39-177A-C9CE-EF27-B19CEAE4B2E9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82772F-3FD8-9E76-7ADF-6590FB4A910D}"/>
                  </a:ext>
                </a:extLst>
              </p:cNvPr>
              <p:cNvSpPr txBox="1"/>
              <p:nvPr/>
            </p:nvSpPr>
            <p:spPr>
              <a:xfrm>
                <a:off x="10213830" y="4060194"/>
                <a:ext cx="1439805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82772F-3FD8-9E76-7ADF-6590FB4A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30" y="4060194"/>
                <a:ext cx="1439805" cy="674736"/>
              </a:xfrm>
              <a:prstGeom prst="rect">
                <a:avLst/>
              </a:prstGeom>
              <a:blipFill>
                <a:blip r:embed="rId2"/>
                <a:stretch>
                  <a:fillRect l="-6329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6A34A0-3E07-064D-0E7B-27FB1D9A064C}"/>
                  </a:ext>
                </a:extLst>
              </p:cNvPr>
              <p:cNvSpPr txBox="1"/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Warmer SST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stronger </a:t>
                </a:r>
                <a:r>
                  <a:rPr lang="en-US" sz="2400" dirty="0">
                    <a:sym typeface="Wingdings" pitchFamily="2" charset="2"/>
                  </a:rPr>
                  <a:t>self-reinforcement</a:t>
                </a:r>
                <a:endParaRPr lang="en-US" sz="240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unstable convectively-coupled waves &amp; periodic extreme rainfall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6A34A0-3E07-064D-0E7B-27FB1D9A0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4753204"/>
                <a:ext cx="10142334" cy="1413400"/>
              </a:xfrm>
              <a:prstGeom prst="rect">
                <a:avLst/>
              </a:prstGeom>
              <a:blipFill>
                <a:blip r:embed="rId3"/>
                <a:stretch>
                  <a:fillRect l="-962" b="-9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0D77FF-FBE6-BBEE-116D-E1C25EE3D06A}"/>
                  </a:ext>
                </a:extLst>
              </p:cNvPr>
              <p:cNvSpPr txBox="1"/>
              <p:nvPr/>
            </p:nvSpPr>
            <p:spPr>
              <a:xfrm>
                <a:off x="5858395" y="943439"/>
                <a:ext cx="1377600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0D77FF-FBE6-BBEE-116D-E1C25EE3D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95" y="943439"/>
                <a:ext cx="1377600" cy="674736"/>
              </a:xfrm>
              <a:prstGeom prst="rect">
                <a:avLst/>
              </a:prstGeom>
              <a:blipFill>
                <a:blip r:embed="rId4"/>
                <a:stretch>
                  <a:fillRect l="-663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39F5A9-5F44-483A-2B03-CC3E17A38036}"/>
              </a:ext>
            </a:extLst>
          </p:cNvPr>
          <p:cNvCxnSpPr>
            <a:cxnSpLocks/>
          </p:cNvCxnSpPr>
          <p:nvPr/>
        </p:nvCxnSpPr>
        <p:spPr>
          <a:xfrm>
            <a:off x="7835030" y="4446740"/>
            <a:ext cx="21920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C43210-9B43-BA37-9AC9-5B4A3D9E3204}"/>
              </a:ext>
            </a:extLst>
          </p:cNvPr>
          <p:cNvCxnSpPr>
            <a:cxnSpLocks/>
          </p:cNvCxnSpPr>
          <p:nvPr/>
        </p:nvCxnSpPr>
        <p:spPr>
          <a:xfrm flipV="1">
            <a:off x="6615956" y="1716066"/>
            <a:ext cx="0" cy="197801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273F12B-B132-4EA7-6D4C-9D5BBE91F2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397" b="7693"/>
          <a:stretch>
            <a:fillRect/>
          </a:stretch>
        </p:blipFill>
        <p:spPr>
          <a:xfrm>
            <a:off x="7446725" y="943439"/>
            <a:ext cx="4206910" cy="287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F7519-5D30-7505-70B0-AEA6870A67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874" r="32032" b="35867"/>
          <a:stretch>
            <a:fillRect/>
          </a:stretch>
        </p:blipFill>
        <p:spPr>
          <a:xfrm>
            <a:off x="1028230" y="943437"/>
            <a:ext cx="4073649" cy="3277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D0EEB-630F-F5E0-99BD-3A381E513E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t="8755" r="97664" b="47243"/>
          <a:stretch>
            <a:fillRect/>
          </a:stretch>
        </p:blipFill>
        <p:spPr>
          <a:xfrm>
            <a:off x="740481" y="1274543"/>
            <a:ext cx="288844" cy="2326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E178D9-85E4-0AD1-25BC-B418C89BD237}"/>
              </a:ext>
            </a:extLst>
          </p:cNvPr>
          <p:cNvSpPr txBox="1"/>
          <p:nvPr/>
        </p:nvSpPr>
        <p:spPr>
          <a:xfrm>
            <a:off x="536276" y="4220564"/>
            <a:ext cx="456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consistent SST threshold ~305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8A6315-7A45-7C30-A120-235D869079DC}"/>
                  </a:ext>
                </a:extLst>
              </p:cNvPr>
              <p:cNvSpPr txBox="1"/>
              <p:nvPr/>
            </p:nvSpPr>
            <p:spPr>
              <a:xfrm>
                <a:off x="9443060" y="3659370"/>
                <a:ext cx="5840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8A6315-7A45-7C30-A120-235D86907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060" y="3659370"/>
                <a:ext cx="5840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0E523C-3361-95ED-E8E5-EF1EA7F5DBA4}"/>
                  </a:ext>
                </a:extLst>
              </p:cNvPr>
              <p:cNvSpPr txBox="1"/>
              <p:nvPr/>
            </p:nvSpPr>
            <p:spPr>
              <a:xfrm>
                <a:off x="7032949" y="2215632"/>
                <a:ext cx="490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0E523C-3361-95ED-E8E5-EF1EA7F5D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949" y="2215632"/>
                <a:ext cx="49008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7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A6FB-EA4C-6DB0-A0AC-B64BBFF7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280B7-1583-04ED-0447-E8D44247A271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cycle of periodic extreme rainfall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A6663DC-FB04-CD7E-1905-E51F170EB9A6}"/>
              </a:ext>
            </a:extLst>
          </p:cNvPr>
          <p:cNvGrpSpPr/>
          <p:nvPr/>
        </p:nvGrpSpPr>
        <p:grpSpPr>
          <a:xfrm>
            <a:off x="536276" y="798422"/>
            <a:ext cx="10587391" cy="4138140"/>
            <a:chOff x="536276" y="798422"/>
            <a:chExt cx="10587391" cy="413814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8C531ED-D7DF-E7E7-A8E5-E061C15D26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988" y="1260087"/>
              <a:ext cx="0" cy="31351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C9E05B-D66A-6FAF-A899-F4C76A17A3B9}"/>
                </a:ext>
              </a:extLst>
            </p:cNvPr>
            <p:cNvSpPr txBox="1"/>
            <p:nvPr/>
          </p:nvSpPr>
          <p:spPr>
            <a:xfrm>
              <a:off x="536276" y="798422"/>
              <a:ext cx="620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96743C5-8464-B84B-CB65-C2815D519200}"/>
                </a:ext>
              </a:extLst>
            </p:cNvPr>
            <p:cNvCxnSpPr>
              <a:cxnSpLocks/>
            </p:cNvCxnSpPr>
            <p:nvPr/>
          </p:nvCxnSpPr>
          <p:spPr>
            <a:xfrm>
              <a:off x="1011352" y="4384110"/>
              <a:ext cx="91474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DBC13B-B9F4-C511-878E-FFD67E6E80E1}"/>
                </a:ext>
              </a:extLst>
            </p:cNvPr>
            <p:cNvSpPr txBox="1"/>
            <p:nvPr/>
          </p:nvSpPr>
          <p:spPr>
            <a:xfrm>
              <a:off x="10158761" y="4474897"/>
              <a:ext cx="964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5A5B22-A674-4F7C-37EB-EDC568E288CC}"/>
              </a:ext>
            </a:extLst>
          </p:cNvPr>
          <p:cNvGrpSpPr/>
          <p:nvPr/>
        </p:nvGrpSpPr>
        <p:grpSpPr>
          <a:xfrm>
            <a:off x="1245204" y="2310188"/>
            <a:ext cx="2100129" cy="1909251"/>
            <a:chOff x="1245204" y="2310188"/>
            <a:chExt cx="2100129" cy="190925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6C6C92-6835-D588-DA0C-60867A66FDB8}"/>
                </a:ext>
              </a:extLst>
            </p:cNvPr>
            <p:cNvSpPr/>
            <p:nvPr/>
          </p:nvSpPr>
          <p:spPr>
            <a:xfrm>
              <a:off x="1245204" y="3295165"/>
              <a:ext cx="2100129" cy="9242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9E59EF-9C46-EFF9-F646-B00D80B1F593}"/>
                </a:ext>
              </a:extLst>
            </p:cNvPr>
            <p:cNvSpPr txBox="1"/>
            <p:nvPr/>
          </p:nvSpPr>
          <p:spPr>
            <a:xfrm>
              <a:off x="1585543" y="3352371"/>
              <a:ext cx="1419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adiabatic warming</a:t>
              </a:r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D55B02B9-7C2B-C929-C864-1550C7766C16}"/>
                </a:ext>
              </a:extLst>
            </p:cNvPr>
            <p:cNvSpPr/>
            <p:nvPr/>
          </p:nvSpPr>
          <p:spPr>
            <a:xfrm rot="10800000">
              <a:off x="1536723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4">
              <a:extLst>
                <a:ext uri="{FF2B5EF4-FFF2-40B4-BE49-F238E27FC236}">
                  <a16:creationId xmlns:a16="http://schemas.microsoft.com/office/drawing/2014/main" id="{EE594AED-6259-61C8-D6A1-5551F183AE2E}"/>
                </a:ext>
              </a:extLst>
            </p:cNvPr>
            <p:cNvSpPr/>
            <p:nvPr/>
          </p:nvSpPr>
          <p:spPr>
            <a:xfrm rot="10800000">
              <a:off x="2094956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4">
              <a:extLst>
                <a:ext uri="{FF2B5EF4-FFF2-40B4-BE49-F238E27FC236}">
                  <a16:creationId xmlns:a16="http://schemas.microsoft.com/office/drawing/2014/main" id="{57951EBD-9ADC-9D21-3C01-82052E934A4E}"/>
                </a:ext>
              </a:extLst>
            </p:cNvPr>
            <p:cNvSpPr/>
            <p:nvPr/>
          </p:nvSpPr>
          <p:spPr>
            <a:xfrm rot="10800000">
              <a:off x="2653189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16D9F4-6995-D20D-42A6-02B929787442}"/>
              </a:ext>
            </a:extLst>
          </p:cNvPr>
          <p:cNvSpPr txBox="1"/>
          <p:nvPr/>
        </p:nvSpPr>
        <p:spPr>
          <a:xfrm>
            <a:off x="1011352" y="4936562"/>
            <a:ext cx="914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Recharge phase: larger instability (CAPE) triggers convection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560823-85B4-345A-6859-F94FF6E4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BBE41-4B43-844E-308D-19479FEA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37D42-3016-E0CE-1374-20C457561A4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cycle of periodic extreme rainfall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2C0FAA-C01F-36D2-79F0-217C74B12153}"/>
              </a:ext>
            </a:extLst>
          </p:cNvPr>
          <p:cNvGrpSpPr/>
          <p:nvPr/>
        </p:nvGrpSpPr>
        <p:grpSpPr>
          <a:xfrm>
            <a:off x="536276" y="798422"/>
            <a:ext cx="10587391" cy="4138140"/>
            <a:chOff x="536276" y="798422"/>
            <a:chExt cx="10587391" cy="413814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C5020C0-02B0-2165-D039-113E65A38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988" y="1260087"/>
              <a:ext cx="0" cy="31351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55755-28BA-08A3-BE7E-4F97C16CC793}"/>
                </a:ext>
              </a:extLst>
            </p:cNvPr>
            <p:cNvSpPr txBox="1"/>
            <p:nvPr/>
          </p:nvSpPr>
          <p:spPr>
            <a:xfrm>
              <a:off x="536276" y="798422"/>
              <a:ext cx="620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7974DCD-7C4C-078C-45AE-6E6D6A047217}"/>
                </a:ext>
              </a:extLst>
            </p:cNvPr>
            <p:cNvCxnSpPr>
              <a:cxnSpLocks/>
            </p:cNvCxnSpPr>
            <p:nvPr/>
          </p:nvCxnSpPr>
          <p:spPr>
            <a:xfrm>
              <a:off x="1011352" y="4384110"/>
              <a:ext cx="91474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4ECAC0-EFCA-85A2-2E0C-B1C7590C7165}"/>
                </a:ext>
              </a:extLst>
            </p:cNvPr>
            <p:cNvSpPr txBox="1"/>
            <p:nvPr/>
          </p:nvSpPr>
          <p:spPr>
            <a:xfrm>
              <a:off x="10158761" y="4474897"/>
              <a:ext cx="964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1A50EE-092E-9F34-9098-51BFE01C6868}"/>
              </a:ext>
            </a:extLst>
          </p:cNvPr>
          <p:cNvGrpSpPr/>
          <p:nvPr/>
        </p:nvGrpSpPr>
        <p:grpSpPr>
          <a:xfrm>
            <a:off x="1245204" y="2310188"/>
            <a:ext cx="2100129" cy="1909251"/>
            <a:chOff x="1245204" y="2310188"/>
            <a:chExt cx="2100129" cy="190925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54C41A-7A20-A809-6028-77D073F47A2C}"/>
                </a:ext>
              </a:extLst>
            </p:cNvPr>
            <p:cNvSpPr/>
            <p:nvPr/>
          </p:nvSpPr>
          <p:spPr>
            <a:xfrm>
              <a:off x="1245204" y="3295165"/>
              <a:ext cx="2100129" cy="9242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D81103-5E86-1089-869B-0FEB6208A111}"/>
                </a:ext>
              </a:extLst>
            </p:cNvPr>
            <p:cNvSpPr txBox="1"/>
            <p:nvPr/>
          </p:nvSpPr>
          <p:spPr>
            <a:xfrm>
              <a:off x="1585543" y="3352371"/>
              <a:ext cx="1419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adiabatic warming</a:t>
              </a:r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C8A4D219-BA06-7BAA-9012-42CB73ABE86A}"/>
                </a:ext>
              </a:extLst>
            </p:cNvPr>
            <p:cNvSpPr/>
            <p:nvPr/>
          </p:nvSpPr>
          <p:spPr>
            <a:xfrm rot="10800000">
              <a:off x="1536723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4">
              <a:extLst>
                <a:ext uri="{FF2B5EF4-FFF2-40B4-BE49-F238E27FC236}">
                  <a16:creationId xmlns:a16="http://schemas.microsoft.com/office/drawing/2014/main" id="{D89D6B9E-A504-7A5E-6E38-B17096839D9B}"/>
                </a:ext>
              </a:extLst>
            </p:cNvPr>
            <p:cNvSpPr/>
            <p:nvPr/>
          </p:nvSpPr>
          <p:spPr>
            <a:xfrm rot="10800000">
              <a:off x="2094956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4">
              <a:extLst>
                <a:ext uri="{FF2B5EF4-FFF2-40B4-BE49-F238E27FC236}">
                  <a16:creationId xmlns:a16="http://schemas.microsoft.com/office/drawing/2014/main" id="{32D8E08A-F657-CF57-CEF4-FF84CA9E9BFC}"/>
                </a:ext>
              </a:extLst>
            </p:cNvPr>
            <p:cNvSpPr/>
            <p:nvPr/>
          </p:nvSpPr>
          <p:spPr>
            <a:xfrm rot="10800000">
              <a:off x="2653189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43FDF4-C475-E54E-807B-390CD66A4EAE}"/>
              </a:ext>
            </a:extLst>
          </p:cNvPr>
          <p:cNvGrpSpPr/>
          <p:nvPr/>
        </p:nvGrpSpPr>
        <p:grpSpPr>
          <a:xfrm>
            <a:off x="4014066" y="2792384"/>
            <a:ext cx="1564648" cy="1297838"/>
            <a:chOff x="736693" y="2393004"/>
            <a:chExt cx="1919375" cy="15920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E21BA9-0E96-7BC2-138A-9FB95A6FE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36693" y="2393004"/>
              <a:ext cx="1919375" cy="970384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D1B202-C2B0-A6C7-E3CE-9858D77BD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816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E8446F-1EFB-3F1B-32BD-2920C8338C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968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D51B58-21B8-77E8-2F8D-43806A5616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5371" y="3434214"/>
              <a:ext cx="213804" cy="4810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54C206-2D39-02EC-3F83-57DF8251E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3984" y="3441026"/>
              <a:ext cx="218041" cy="490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FF74D4-D70E-B71E-0680-77293534A2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02" y="3441026"/>
              <a:ext cx="241801" cy="544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FFF06D4-089B-86A2-9276-059BFEE2AB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713" y="3441026"/>
              <a:ext cx="209024" cy="470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9816FF03-C6F6-83E9-6320-62223E948426}"/>
                </a:ext>
              </a:extLst>
            </p:cNvPr>
            <p:cNvSpPr/>
            <p:nvPr/>
          </p:nvSpPr>
          <p:spPr>
            <a:xfrm>
              <a:off x="1442806" y="2700824"/>
              <a:ext cx="431563" cy="1006280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615AE6-354F-4BCD-A836-F0AA1E5000B7}"/>
              </a:ext>
            </a:extLst>
          </p:cNvPr>
          <p:cNvGrpSpPr/>
          <p:nvPr/>
        </p:nvGrpSpPr>
        <p:grpSpPr>
          <a:xfrm>
            <a:off x="6064393" y="1637441"/>
            <a:ext cx="1564648" cy="2452781"/>
            <a:chOff x="736693" y="976220"/>
            <a:chExt cx="1919375" cy="300886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A4F992-8373-C935-3618-F97ED2DD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36693" y="976220"/>
              <a:ext cx="1919375" cy="2387169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41CD93-0D4A-451A-A08D-E2F97AE29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816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277184-CD0A-F592-709C-8937EB677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968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451F48-D7BE-EEC4-1DF4-7CE4F86E1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5371" y="3434214"/>
              <a:ext cx="213804" cy="4810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2DC8C6-884F-7D59-A4E1-545995206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3984" y="3441026"/>
              <a:ext cx="218041" cy="490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19C101-D3D1-30BF-F2B7-B038824B9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02" y="3441026"/>
              <a:ext cx="241801" cy="544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180A09-67EF-A699-16C6-3062D5D1B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713" y="3441026"/>
              <a:ext cx="209024" cy="470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Up Arrow 38">
              <a:extLst>
                <a:ext uri="{FF2B5EF4-FFF2-40B4-BE49-F238E27FC236}">
                  <a16:creationId xmlns:a16="http://schemas.microsoft.com/office/drawing/2014/main" id="{6706916C-8ED5-417A-C180-F04C8CAAF424}"/>
                </a:ext>
              </a:extLst>
            </p:cNvPr>
            <p:cNvSpPr/>
            <p:nvPr/>
          </p:nvSpPr>
          <p:spPr>
            <a:xfrm>
              <a:off x="1442806" y="2700824"/>
              <a:ext cx="431563" cy="1006280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Up Arrow 27">
              <a:extLst>
                <a:ext uri="{FF2B5EF4-FFF2-40B4-BE49-F238E27FC236}">
                  <a16:creationId xmlns:a16="http://schemas.microsoft.com/office/drawing/2014/main" id="{13C1CA81-8CF3-155E-3DBC-B509F8748B88}"/>
                </a:ext>
              </a:extLst>
            </p:cNvPr>
            <p:cNvSpPr/>
            <p:nvPr/>
          </p:nvSpPr>
          <p:spPr>
            <a:xfrm>
              <a:off x="1442806" y="1424270"/>
              <a:ext cx="431563" cy="1006281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301482C-0689-D3DC-6FCD-7E1DC7791FCF}"/>
              </a:ext>
            </a:extLst>
          </p:cNvPr>
          <p:cNvGrpSpPr/>
          <p:nvPr/>
        </p:nvGrpSpPr>
        <p:grpSpPr>
          <a:xfrm>
            <a:off x="3662185" y="2705624"/>
            <a:ext cx="2100129" cy="924274"/>
            <a:chOff x="7696189" y="5370625"/>
            <a:chExt cx="2100129" cy="92427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CAEFD0-18C0-25AD-401A-86F75A9CDBC5}"/>
                </a:ext>
              </a:extLst>
            </p:cNvPr>
            <p:cNvSpPr/>
            <p:nvPr/>
          </p:nvSpPr>
          <p:spPr>
            <a:xfrm>
              <a:off x="7696189" y="5370625"/>
              <a:ext cx="2100129" cy="9242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631F16-3C5C-AC79-162F-5EABA8ECB42B}"/>
                </a:ext>
              </a:extLst>
            </p:cNvPr>
            <p:cNvSpPr txBox="1"/>
            <p:nvPr/>
          </p:nvSpPr>
          <p:spPr>
            <a:xfrm>
              <a:off x="7866357" y="5417263"/>
              <a:ext cx="1759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Cooling &amp; moistening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28F018-38CC-F9A0-E71C-7AB2EDCA80FD}"/>
              </a:ext>
            </a:extLst>
          </p:cNvPr>
          <p:cNvSpPr txBox="1"/>
          <p:nvPr/>
        </p:nvSpPr>
        <p:spPr>
          <a:xfrm>
            <a:off x="1011353" y="4936562"/>
            <a:ext cx="661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Development phase: weaker entrainment </a:t>
            </a:r>
            <a:r>
              <a:rPr lang="en-US" sz="2400" dirty="0">
                <a:sym typeface="Wingdings" pitchFamily="2" charset="2"/>
              </a:rPr>
              <a:t> stronger &amp; top-heavy convection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DCE454-8920-7B77-EB6F-185B94D7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3BC09-69C7-A615-7689-E8404270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E31BC-B75E-06B6-0234-623E7F87930A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cycle of periodic extreme rainfall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703102-1967-2E21-690C-FA35CF8E04FC}"/>
              </a:ext>
            </a:extLst>
          </p:cNvPr>
          <p:cNvGrpSpPr/>
          <p:nvPr/>
        </p:nvGrpSpPr>
        <p:grpSpPr>
          <a:xfrm>
            <a:off x="536276" y="798422"/>
            <a:ext cx="10587391" cy="4138140"/>
            <a:chOff x="536276" y="798422"/>
            <a:chExt cx="10587391" cy="413814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31A808D-9983-0D4E-36F0-D98705A99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988" y="1260087"/>
              <a:ext cx="0" cy="31351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96C3F7-A1FE-4F6D-4FAD-03B282BE7E97}"/>
                </a:ext>
              </a:extLst>
            </p:cNvPr>
            <p:cNvSpPr txBox="1"/>
            <p:nvPr/>
          </p:nvSpPr>
          <p:spPr>
            <a:xfrm>
              <a:off x="536276" y="798422"/>
              <a:ext cx="620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E2CD86-E508-1D58-0CB5-6D908C8AC458}"/>
                </a:ext>
              </a:extLst>
            </p:cNvPr>
            <p:cNvCxnSpPr>
              <a:cxnSpLocks/>
            </p:cNvCxnSpPr>
            <p:nvPr/>
          </p:nvCxnSpPr>
          <p:spPr>
            <a:xfrm>
              <a:off x="1011352" y="4384110"/>
              <a:ext cx="91474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5840B4-2D19-7F11-E45F-C475F42311D7}"/>
                </a:ext>
              </a:extLst>
            </p:cNvPr>
            <p:cNvSpPr txBox="1"/>
            <p:nvPr/>
          </p:nvSpPr>
          <p:spPr>
            <a:xfrm>
              <a:off x="10158761" y="4474897"/>
              <a:ext cx="964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1B574E-01B6-128C-76F6-0D0ECFF1EA90}"/>
              </a:ext>
            </a:extLst>
          </p:cNvPr>
          <p:cNvGrpSpPr/>
          <p:nvPr/>
        </p:nvGrpSpPr>
        <p:grpSpPr>
          <a:xfrm>
            <a:off x="1245204" y="2310188"/>
            <a:ext cx="2100129" cy="1909251"/>
            <a:chOff x="1245204" y="2310188"/>
            <a:chExt cx="2100129" cy="190925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79E5FA-203E-C396-87D9-38A7719C6B0D}"/>
                </a:ext>
              </a:extLst>
            </p:cNvPr>
            <p:cNvSpPr/>
            <p:nvPr/>
          </p:nvSpPr>
          <p:spPr>
            <a:xfrm>
              <a:off x="1245204" y="3295165"/>
              <a:ext cx="2100129" cy="9242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3DD45B-FAAA-AA64-51E3-764CD778B109}"/>
                </a:ext>
              </a:extLst>
            </p:cNvPr>
            <p:cNvSpPr txBox="1"/>
            <p:nvPr/>
          </p:nvSpPr>
          <p:spPr>
            <a:xfrm>
              <a:off x="1585543" y="3352371"/>
              <a:ext cx="1419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adiabatic warming</a:t>
              </a:r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76B23332-8D8A-1308-0C07-841439B03F5A}"/>
                </a:ext>
              </a:extLst>
            </p:cNvPr>
            <p:cNvSpPr/>
            <p:nvPr/>
          </p:nvSpPr>
          <p:spPr>
            <a:xfrm rot="10800000">
              <a:off x="1536723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4">
              <a:extLst>
                <a:ext uri="{FF2B5EF4-FFF2-40B4-BE49-F238E27FC236}">
                  <a16:creationId xmlns:a16="http://schemas.microsoft.com/office/drawing/2014/main" id="{23707CCF-FB83-347E-59BD-5112CD5EF015}"/>
                </a:ext>
              </a:extLst>
            </p:cNvPr>
            <p:cNvSpPr/>
            <p:nvPr/>
          </p:nvSpPr>
          <p:spPr>
            <a:xfrm rot="10800000">
              <a:off x="2094956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4">
              <a:extLst>
                <a:ext uri="{FF2B5EF4-FFF2-40B4-BE49-F238E27FC236}">
                  <a16:creationId xmlns:a16="http://schemas.microsoft.com/office/drawing/2014/main" id="{8A5F8E36-C87D-89AE-48C0-EE98C0FD9D21}"/>
                </a:ext>
              </a:extLst>
            </p:cNvPr>
            <p:cNvSpPr/>
            <p:nvPr/>
          </p:nvSpPr>
          <p:spPr>
            <a:xfrm rot="10800000">
              <a:off x="2653189" y="2310188"/>
              <a:ext cx="351804" cy="820306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76419E-7F82-FBB4-F54D-C79AA1026D10}"/>
              </a:ext>
            </a:extLst>
          </p:cNvPr>
          <p:cNvGrpSpPr/>
          <p:nvPr/>
        </p:nvGrpSpPr>
        <p:grpSpPr>
          <a:xfrm>
            <a:off x="4014066" y="2792384"/>
            <a:ext cx="1564648" cy="1297838"/>
            <a:chOff x="736693" y="2393004"/>
            <a:chExt cx="1919375" cy="15920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D75A17-C438-D5C4-72EF-7374366D7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36693" y="2393004"/>
              <a:ext cx="1919375" cy="970384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502644-DC24-4668-E912-4BDB6D7972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816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61FFC8-1CD2-6706-9484-2F2A6E573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968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ADC04A-EA64-EA18-ACD6-1CA80C9477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5371" y="3434214"/>
              <a:ext cx="213804" cy="4810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D8D7E9-7A4A-8BF4-66D1-6105832B8A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3984" y="3441026"/>
              <a:ext cx="218041" cy="490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B4B38C-140D-D375-B31D-D3489C691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02" y="3441026"/>
              <a:ext cx="241801" cy="544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D30438-11BC-78FF-3E91-1CD256251D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713" y="3441026"/>
              <a:ext cx="209024" cy="470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488333B4-43A3-66ED-253F-D24F164D9DB0}"/>
                </a:ext>
              </a:extLst>
            </p:cNvPr>
            <p:cNvSpPr/>
            <p:nvPr/>
          </p:nvSpPr>
          <p:spPr>
            <a:xfrm>
              <a:off x="1442806" y="2700824"/>
              <a:ext cx="431563" cy="1006280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6B3B18-C633-EFD7-72BB-1B0FB5155D31}"/>
              </a:ext>
            </a:extLst>
          </p:cNvPr>
          <p:cNvGrpSpPr/>
          <p:nvPr/>
        </p:nvGrpSpPr>
        <p:grpSpPr>
          <a:xfrm>
            <a:off x="6064393" y="1637441"/>
            <a:ext cx="1564648" cy="2452781"/>
            <a:chOff x="736693" y="976220"/>
            <a:chExt cx="1919375" cy="300886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61AA18-2742-61A0-8C00-B3761146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36693" y="976220"/>
              <a:ext cx="1919375" cy="2387169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6EE139-F577-6FE2-BD35-BC1A8EDBB1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816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C81892-0BC4-BDA8-AF4A-DDFB051860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968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AD869B-EE2F-98C7-EA80-424639C0FD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5371" y="3434214"/>
              <a:ext cx="213804" cy="4810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8DE252-60A7-5FB6-4187-EA80D766C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3984" y="3441026"/>
              <a:ext cx="218041" cy="490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74EC73-91E7-E871-7AA0-4761409A7C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02" y="3441026"/>
              <a:ext cx="241801" cy="544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13B282-7BC9-E00C-7673-792D34BF1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713" y="3441026"/>
              <a:ext cx="209024" cy="470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Up Arrow 38">
              <a:extLst>
                <a:ext uri="{FF2B5EF4-FFF2-40B4-BE49-F238E27FC236}">
                  <a16:creationId xmlns:a16="http://schemas.microsoft.com/office/drawing/2014/main" id="{F57E2314-DA5E-428A-E6E7-FDA7495C82DD}"/>
                </a:ext>
              </a:extLst>
            </p:cNvPr>
            <p:cNvSpPr/>
            <p:nvPr/>
          </p:nvSpPr>
          <p:spPr>
            <a:xfrm>
              <a:off x="1442806" y="2700824"/>
              <a:ext cx="431563" cy="1006280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Up Arrow 27">
              <a:extLst>
                <a:ext uri="{FF2B5EF4-FFF2-40B4-BE49-F238E27FC236}">
                  <a16:creationId xmlns:a16="http://schemas.microsoft.com/office/drawing/2014/main" id="{13A32036-DDA5-76A7-EBBA-9AFA7377C440}"/>
                </a:ext>
              </a:extLst>
            </p:cNvPr>
            <p:cNvSpPr/>
            <p:nvPr/>
          </p:nvSpPr>
          <p:spPr>
            <a:xfrm>
              <a:off x="1442806" y="1424270"/>
              <a:ext cx="431563" cy="1006281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B8796C-4D96-47BB-CA7E-5C6F57FB4A3F}"/>
              </a:ext>
            </a:extLst>
          </p:cNvPr>
          <p:cNvGrpSpPr/>
          <p:nvPr/>
        </p:nvGrpSpPr>
        <p:grpSpPr>
          <a:xfrm>
            <a:off x="7965191" y="1254810"/>
            <a:ext cx="2100254" cy="2520219"/>
            <a:chOff x="7532638" y="1254810"/>
            <a:chExt cx="2100254" cy="252021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F82AC2E-BBB2-424D-AA7F-38BC6E7BE7DA}"/>
                </a:ext>
              </a:extLst>
            </p:cNvPr>
            <p:cNvSpPr/>
            <p:nvPr/>
          </p:nvSpPr>
          <p:spPr>
            <a:xfrm>
              <a:off x="7532763" y="1254810"/>
              <a:ext cx="2100129" cy="9242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584629-A161-4C2F-631B-DF851C63709C}"/>
                </a:ext>
              </a:extLst>
            </p:cNvPr>
            <p:cNvSpPr txBox="1"/>
            <p:nvPr/>
          </p:nvSpPr>
          <p:spPr>
            <a:xfrm>
              <a:off x="7873102" y="1312016"/>
              <a:ext cx="1419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latent heating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1EFF0F-E8AA-C020-9A87-E22FA9B7C10D}"/>
                </a:ext>
              </a:extLst>
            </p:cNvPr>
            <p:cNvSpPr/>
            <p:nvPr/>
          </p:nvSpPr>
          <p:spPr>
            <a:xfrm>
              <a:off x="7532638" y="2850755"/>
              <a:ext cx="2100129" cy="9242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C68D78-7469-0962-FC65-162F6428F086}"/>
                </a:ext>
              </a:extLst>
            </p:cNvPr>
            <p:cNvSpPr txBox="1"/>
            <p:nvPr/>
          </p:nvSpPr>
          <p:spPr>
            <a:xfrm>
              <a:off x="7872977" y="2907961"/>
              <a:ext cx="1419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Latent cooling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65346A-F36D-2889-E344-9366FEEC68E9}"/>
              </a:ext>
            </a:extLst>
          </p:cNvPr>
          <p:cNvGrpSpPr/>
          <p:nvPr/>
        </p:nvGrpSpPr>
        <p:grpSpPr>
          <a:xfrm>
            <a:off x="3662185" y="2705624"/>
            <a:ext cx="2100129" cy="924274"/>
            <a:chOff x="7696189" y="5370625"/>
            <a:chExt cx="2100129" cy="92427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16625C6-E92D-0314-7252-922A712CCA12}"/>
                </a:ext>
              </a:extLst>
            </p:cNvPr>
            <p:cNvSpPr/>
            <p:nvPr/>
          </p:nvSpPr>
          <p:spPr>
            <a:xfrm>
              <a:off x="7696189" y="5370625"/>
              <a:ext cx="2100129" cy="9242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E1BAB7-9773-EF64-538D-B8785E28894E}"/>
                </a:ext>
              </a:extLst>
            </p:cNvPr>
            <p:cNvSpPr txBox="1"/>
            <p:nvPr/>
          </p:nvSpPr>
          <p:spPr>
            <a:xfrm>
              <a:off x="7866357" y="5417263"/>
              <a:ext cx="1759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Cooling &amp; moistening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F6BEA9-28F9-6331-34B4-E85A23D7890A}"/>
              </a:ext>
            </a:extLst>
          </p:cNvPr>
          <p:cNvSpPr txBox="1"/>
          <p:nvPr/>
        </p:nvSpPr>
        <p:spPr>
          <a:xfrm>
            <a:off x="1011352" y="4936562"/>
            <a:ext cx="914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Decay phase: larger stability (CIN) terminates convection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41B3-1190-23C5-C119-677D635C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D8AE8-C74B-F646-23A7-0D9DF3E89AD4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D0A93E-7C12-9445-36A7-16FB77DBC16A}"/>
                  </a:ext>
                </a:extLst>
              </p:cNvPr>
              <p:cNvSpPr txBox="1"/>
              <p:nvPr/>
            </p:nvSpPr>
            <p:spPr>
              <a:xfrm>
                <a:off x="536276" y="923027"/>
                <a:ext cx="80252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Precipitation in tropical convective regions transitions to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day</m:t>
                        </m:r>
                      </m:e>
                    </m:d>
                  </m:oMath>
                </a14:m>
                <a:r>
                  <a:rPr lang="en-US" sz="2400" dirty="0"/>
                  <a:t> periodic oscillation with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mm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day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magnitude in a 5 – 10 K warmer climate.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D0A93E-7C12-9445-36A7-16FB77DBC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923027"/>
                <a:ext cx="8025264" cy="1200329"/>
              </a:xfrm>
              <a:prstGeom prst="rect">
                <a:avLst/>
              </a:prstGeom>
              <a:blipFill>
                <a:blip r:embed="rId2"/>
                <a:stretch>
                  <a:fillRect l="-106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01503AD-ACD7-87CA-A4DC-7669BDC08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25" t="9870" r="10435" b="11447"/>
          <a:stretch/>
        </p:blipFill>
        <p:spPr>
          <a:xfrm>
            <a:off x="9324456" y="1042026"/>
            <a:ext cx="2056657" cy="2026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271491-5755-F333-8C05-B5B976A9C0D3}"/>
              </a:ext>
            </a:extLst>
          </p:cNvPr>
          <p:cNvSpPr txBox="1"/>
          <p:nvPr/>
        </p:nvSpPr>
        <p:spPr>
          <a:xfrm>
            <a:off x="9841158" y="522850"/>
            <a:ext cx="143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preprint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9BD59-305D-A7EA-6914-C7CB8616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25B5EC-E429-AE97-84D2-A10BCCF4BB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73" t="60008" r="51020" b="25"/>
          <a:stretch>
            <a:fillRect/>
          </a:stretch>
        </p:blipFill>
        <p:spPr>
          <a:xfrm>
            <a:off x="814192" y="3392671"/>
            <a:ext cx="2944804" cy="2518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985AB-FBEA-7C5C-9B21-3D33981FFE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224" t="64545" r="75427" b="24893"/>
          <a:stretch>
            <a:fillRect/>
          </a:stretch>
        </p:blipFill>
        <p:spPr>
          <a:xfrm>
            <a:off x="2451715" y="3690139"/>
            <a:ext cx="1059442" cy="665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93CE07-FC5D-167C-CD19-4629D3A443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874" t="1998" r="32032" b="37994"/>
          <a:stretch>
            <a:fillRect/>
          </a:stretch>
        </p:blipFill>
        <p:spPr>
          <a:xfrm>
            <a:off x="4160755" y="3392671"/>
            <a:ext cx="3345265" cy="2518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06270-AAA4-C6C4-0B7A-E1FABBF2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8" t="6705" r="97555" b="47858"/>
          <a:stretch>
            <a:fillRect/>
          </a:stretch>
        </p:blipFill>
        <p:spPr>
          <a:xfrm>
            <a:off x="536276" y="3429000"/>
            <a:ext cx="240338" cy="21666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E0DAA-EC87-5E70-C490-E97B28F8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8" t="6705" r="97555" b="47858"/>
          <a:stretch>
            <a:fillRect/>
          </a:stretch>
        </p:blipFill>
        <p:spPr>
          <a:xfrm>
            <a:off x="4091843" y="3429000"/>
            <a:ext cx="240338" cy="2166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74F9E8-D52A-CE61-AAC7-8125078842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5" t="1991" r="-1"/>
          <a:stretch>
            <a:fillRect/>
          </a:stretch>
        </p:blipFill>
        <p:spPr>
          <a:xfrm>
            <a:off x="7907779" y="3392671"/>
            <a:ext cx="3577170" cy="25180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35A01D-F28E-81BD-1A1D-E1A88094F07B}"/>
              </a:ext>
            </a:extLst>
          </p:cNvPr>
          <p:cNvSpPr txBox="1"/>
          <p:nvPr/>
        </p:nvSpPr>
        <p:spPr>
          <a:xfrm>
            <a:off x="1164666" y="5910763"/>
            <a:ext cx="257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GCM simulations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D51B47-03C3-E2FA-CC88-443BAF0A9506}"/>
              </a:ext>
            </a:extLst>
          </p:cNvPr>
          <p:cNvSpPr txBox="1"/>
          <p:nvPr/>
        </p:nvSpPr>
        <p:spPr>
          <a:xfrm>
            <a:off x="4556454" y="5910762"/>
            <a:ext cx="257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CRM simulations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970D13-BBC5-D72C-7E42-ACFFA1EF102A}"/>
              </a:ext>
            </a:extLst>
          </p:cNvPr>
          <p:cNvSpPr txBox="1"/>
          <p:nvPr/>
        </p:nvSpPr>
        <p:spPr>
          <a:xfrm>
            <a:off x="8409315" y="5904800"/>
            <a:ext cx="257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Low-order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7D5999-0BD3-EF19-350B-FC5E57E53FE6}"/>
                  </a:ext>
                </a:extLst>
              </p:cNvPr>
              <p:cNvSpPr txBox="1"/>
              <p:nvPr/>
            </p:nvSpPr>
            <p:spPr>
              <a:xfrm>
                <a:off x="536276" y="2123356"/>
                <a:ext cx="809890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transition is explained by the intensification of large-scale convectively-coupled waves with warming, which is ultimately due to larger vertical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gradients.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7D5999-0BD3-EF19-350B-FC5E57E5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2123356"/>
                <a:ext cx="8098905" cy="1200329"/>
              </a:xfrm>
              <a:prstGeom prst="rect">
                <a:avLst/>
              </a:prstGeom>
              <a:blipFill>
                <a:blip r:embed="rId7"/>
                <a:stretch>
                  <a:fillRect l="-1053" t="-4061" r="-37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1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02D40-2540-AC7A-82CE-E1C5BD12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2F042-BB44-222C-11EF-96425218B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467779-6514-CB7C-0B4D-8ECB441236D5}"/>
                  </a:ext>
                </a:extLst>
              </p:cNvPr>
              <p:cNvSpPr txBox="1"/>
              <p:nvPr/>
            </p:nvSpPr>
            <p:spPr>
              <a:xfrm>
                <a:off x="536276" y="4866023"/>
                <a:ext cx="67789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power spectrums of (10-year; 3-hourly) precipitation time series show stronger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</m:t>
                        </m:r>
                      </m:e>
                    </m:d>
                  </m:oMath>
                </a14:m>
                <a:r>
                  <a:rPr lang="en-US" dirty="0"/>
                  <a:t> periodic oscillation with warming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467779-6514-CB7C-0B4D-8ECB44123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4866023"/>
                <a:ext cx="6778924" cy="646331"/>
              </a:xfrm>
              <a:prstGeom prst="rect">
                <a:avLst/>
              </a:prstGeom>
              <a:blipFill>
                <a:blip r:embed="rId3"/>
                <a:stretch>
                  <a:fillRect l="-809" t="-4717" r="-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6FD71A4-039B-405B-6A36-3D7F2DFFC3C6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Periodic extreme rainfall in a warmer climate – GCM simulations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03AC2-A54B-7747-6F45-CC0AF093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58AA2-070C-850F-865D-C8DDAD2A2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75" y="793021"/>
            <a:ext cx="9354699" cy="407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8A9908-132B-A3E9-9B2A-C440E833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ED359-C4F3-51C0-4320-FB06E3D01703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Motivation: periodic extreme rainfall in hothouse climates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7D556-2B90-6756-469A-7A499A06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076" b="241"/>
          <a:stretch/>
        </p:blipFill>
        <p:spPr>
          <a:xfrm>
            <a:off x="3902329" y="1380771"/>
            <a:ext cx="3455922" cy="3137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B67C5-6B98-585A-4DA6-A541BBA60D26}"/>
              </a:ext>
            </a:extLst>
          </p:cNvPr>
          <p:cNvSpPr txBox="1"/>
          <p:nvPr/>
        </p:nvSpPr>
        <p:spPr>
          <a:xfrm>
            <a:off x="4700896" y="919106"/>
            <a:ext cx="2148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precipitation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76583-563D-5E27-EC69-4E5B58BFCCD2}"/>
              </a:ext>
            </a:extLst>
          </p:cNvPr>
          <p:cNvSpPr txBox="1"/>
          <p:nvPr/>
        </p:nvSpPr>
        <p:spPr>
          <a:xfrm>
            <a:off x="536276" y="4646231"/>
            <a:ext cx="10817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Transition to periodic extreme rainfall at </a:t>
            </a:r>
            <a:r>
              <a:rPr lang="en-US" sz="2400" b="1" dirty="0"/>
              <a:t>320-325 K </a:t>
            </a:r>
            <a:r>
              <a:rPr lang="en-US" sz="2400" dirty="0"/>
              <a:t>in </a:t>
            </a:r>
            <a:r>
              <a:rPr lang="en-US" sz="2400" b="1" dirty="0"/>
              <a:t>small-domain</a:t>
            </a:r>
            <a:r>
              <a:rPr lang="en-US" sz="2400" dirty="0"/>
              <a:t> simulations (Seeley &amp; Wordsworth, 2021, </a:t>
            </a:r>
            <a:r>
              <a:rPr lang="en-US" sz="2400" i="1" dirty="0"/>
              <a:t>Nature + </a:t>
            </a:r>
            <a:r>
              <a:rPr lang="en-US" sz="2400" dirty="0"/>
              <a:t>many following studies)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72EBD-4FBC-4B61-A5F3-9E25769784BF}"/>
              </a:ext>
            </a:extLst>
          </p:cNvPr>
          <p:cNvSpPr txBox="1"/>
          <p:nvPr/>
        </p:nvSpPr>
        <p:spPr>
          <a:xfrm>
            <a:off x="536276" y="1663699"/>
            <a:ext cx="10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5313CF-EBFA-6EBA-A038-465266D9C1C3}"/>
              </a:ext>
            </a:extLst>
          </p:cNvPr>
          <p:cNvSpPr/>
          <p:nvPr/>
        </p:nvSpPr>
        <p:spPr>
          <a:xfrm>
            <a:off x="1563510" y="1108280"/>
            <a:ext cx="1467831" cy="1467831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FD7AC1-7302-2F49-8379-C0401403C9D0}"/>
              </a:ext>
            </a:extLst>
          </p:cNvPr>
          <p:cNvSpPr txBox="1"/>
          <p:nvPr/>
        </p:nvSpPr>
        <p:spPr>
          <a:xfrm>
            <a:off x="1885208" y="2736097"/>
            <a:ext cx="106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EEF3F7-2C40-1E6A-0640-56BA769D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9" b="48467"/>
          <a:stretch/>
        </p:blipFill>
        <p:spPr>
          <a:xfrm>
            <a:off x="7583131" y="1380771"/>
            <a:ext cx="3455921" cy="31371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1BC6D5-7D8C-4C6C-28C1-1E477653E915}"/>
              </a:ext>
            </a:extLst>
          </p:cNvPr>
          <p:cNvSpPr txBox="1"/>
          <p:nvPr/>
        </p:nvSpPr>
        <p:spPr>
          <a:xfrm>
            <a:off x="8006836" y="919106"/>
            <a:ext cx="3276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Radiative cooling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60C304-F9FF-BD50-3AD8-EC4E2D91DA1D}"/>
              </a:ext>
            </a:extLst>
          </p:cNvPr>
          <p:cNvSpPr txBox="1"/>
          <p:nvPr/>
        </p:nvSpPr>
        <p:spPr>
          <a:xfrm>
            <a:off x="536276" y="5605501"/>
            <a:ext cx="1081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Research question: similar transition in </a:t>
            </a:r>
            <a:r>
              <a:rPr lang="en-US" sz="2400" b="1" dirty="0"/>
              <a:t>global-scale</a:t>
            </a:r>
            <a:r>
              <a:rPr lang="en-US" sz="2400" dirty="0"/>
              <a:t> simulations?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2431E-F93C-28F0-7308-9D54F24D2D9D}"/>
              </a:ext>
            </a:extLst>
          </p:cNvPr>
          <p:cNvSpPr txBox="1"/>
          <p:nvPr/>
        </p:nvSpPr>
        <p:spPr>
          <a:xfrm>
            <a:off x="1048215" y="3275665"/>
            <a:ext cx="2576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Small-domain simulations with different SSTs</a:t>
            </a:r>
          </a:p>
        </p:txBody>
      </p:sp>
    </p:spTree>
    <p:extLst>
      <p:ext uri="{BB962C8B-B14F-4D97-AF65-F5344CB8AC3E}">
        <p14:creationId xmlns:p14="http://schemas.microsoft.com/office/powerpoint/2010/main" val="34881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817D-4EB2-3ACB-6EF9-AC9DBCFBD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65763-76A5-1D73-F4D1-F1B2F3481549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Transition associated with stronger convectively-coupled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FB033-BF6E-5B36-E8A3-D4B6ADBE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793022"/>
            <a:ext cx="8442542" cy="2407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B82E2D-3CF4-473A-C5E6-4A0693C9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6" y="3295101"/>
            <a:ext cx="8442542" cy="3083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8C0E-BCE8-2092-52DA-ED2D7D125D5C}"/>
              </a:ext>
            </a:extLst>
          </p:cNvPr>
          <p:cNvSpPr txBox="1"/>
          <p:nvPr/>
        </p:nvSpPr>
        <p:spPr>
          <a:xfrm>
            <a:off x="9311013" y="1323893"/>
            <a:ext cx="259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Hovmoller</a:t>
            </a:r>
            <a:r>
              <a:rPr lang="en-US" dirty="0"/>
              <a:t> diagrams of equatorial (10 S to 10 N) precipitation in year 15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4467C-FD72-989F-816A-2E29762E67B8}"/>
              </a:ext>
            </a:extLst>
          </p:cNvPr>
          <p:cNvSpPr txBox="1"/>
          <p:nvPr/>
        </p:nvSpPr>
        <p:spPr>
          <a:xfrm>
            <a:off x="9311012" y="4056779"/>
            <a:ext cx="2595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spectrums of equatorial precipitation indicate </a:t>
            </a:r>
            <a:r>
              <a:rPr lang="en-US" b="1" dirty="0"/>
              <a:t>stronger convectively-coupled Kelvin waves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CF912-0556-0013-5358-6DE1D9DF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C0605-0DAE-8797-3F25-A061CADD0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F1FA1-874A-6ABF-1EF7-6C3E98D7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126"/>
          <a:stretch>
            <a:fillRect/>
          </a:stretch>
        </p:blipFill>
        <p:spPr>
          <a:xfrm>
            <a:off x="536277" y="793023"/>
            <a:ext cx="3042812" cy="3841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9BDD5-5B82-5CA6-5CBF-69F2AB6E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74" t="64133" r="32032"/>
          <a:stretch>
            <a:fillRect/>
          </a:stretch>
        </p:blipFill>
        <p:spPr>
          <a:xfrm>
            <a:off x="4058449" y="3256767"/>
            <a:ext cx="3062571" cy="137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D02B1-8564-DDC7-79AC-E660C97E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968" r="61"/>
          <a:stretch>
            <a:fillRect/>
          </a:stretch>
        </p:blipFill>
        <p:spPr>
          <a:xfrm>
            <a:off x="7600380" y="793022"/>
            <a:ext cx="2871842" cy="3841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115572-6AD6-8C56-5DD2-E24EEC852ED7}"/>
              </a:ext>
            </a:extLst>
          </p:cNvPr>
          <p:cNvSpPr txBox="1"/>
          <p:nvPr/>
        </p:nvSpPr>
        <p:spPr>
          <a:xfrm>
            <a:off x="536277" y="4976451"/>
            <a:ext cx="3355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 occurs at </a:t>
            </a:r>
            <a:r>
              <a:rPr lang="en-US" b="1" dirty="0"/>
              <a:t>320 K - 325 K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Convective-scale processes only (Seeley &amp; Wordsworth, 2021, </a:t>
            </a:r>
            <a:r>
              <a:rPr lang="en-US" i="1" dirty="0"/>
              <a:t>Nature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A39CE-5E31-39CD-F948-08C7AF6DEAD6}"/>
              </a:ext>
            </a:extLst>
          </p:cNvPr>
          <p:cNvSpPr txBox="1"/>
          <p:nvPr/>
        </p:nvSpPr>
        <p:spPr>
          <a:xfrm>
            <a:off x="7600380" y="4976451"/>
            <a:ext cx="3497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 occurs at </a:t>
            </a:r>
            <a:r>
              <a:rPr lang="en-US" b="1" dirty="0"/>
              <a:t>305 K - 310 K </a:t>
            </a:r>
            <a:r>
              <a:rPr lang="en-US" dirty="0"/>
              <a:t>for precipitation in warm pool</a:t>
            </a:r>
          </a:p>
          <a:p>
            <a:endParaRPr lang="en-US" dirty="0"/>
          </a:p>
          <a:p>
            <a:r>
              <a:rPr lang="en-US" dirty="0"/>
              <a:t>Convective- &amp; large-scale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A7782-424B-2EFB-F5D8-28516B167DD5}"/>
              </a:ext>
            </a:extLst>
          </p:cNvPr>
          <p:cNvSpPr txBox="1"/>
          <p:nvPr/>
        </p:nvSpPr>
        <p:spPr>
          <a:xfrm>
            <a:off x="3986143" y="4976451"/>
            <a:ext cx="3519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 occurs at </a:t>
            </a:r>
            <a:r>
              <a:rPr lang="en-US" b="1" dirty="0"/>
              <a:t>305 K - 310 K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Convective-scale processes + parameterized large-scale waves</a:t>
            </a:r>
          </a:p>
          <a:p>
            <a:r>
              <a:rPr lang="en-US" dirty="0"/>
              <a:t>(following Kuang, 2008, </a:t>
            </a:r>
            <a:r>
              <a:rPr lang="en-US" i="1" dirty="0"/>
              <a:t>JAS</a:t>
            </a:r>
            <a:r>
              <a:rPr lang="en-US" dirty="0"/>
              <a:t>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561C1-EBC9-60F7-C0AA-41002ED114CA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Large-scale waves are critical for the transition at 305 K - 310 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18077-EEB4-E54C-A77C-FC243E2EC8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74" r="32032" b="35867"/>
          <a:stretch>
            <a:fillRect/>
          </a:stretch>
        </p:blipFill>
        <p:spPr>
          <a:xfrm>
            <a:off x="4058448" y="793022"/>
            <a:ext cx="3062571" cy="24637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3AF6F-995B-8FB4-9956-64388242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825A7-7132-56A6-A9EB-99557D4F6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8C10F-C331-456A-2307-CD682BD686E2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Method: coupling large-scale gravity waves to convection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748A74-B497-C6FD-4A7D-2A128368ECA2}"/>
                  </a:ext>
                </a:extLst>
              </p:cNvPr>
              <p:cNvSpPr txBox="1"/>
              <p:nvPr/>
            </p:nvSpPr>
            <p:spPr>
              <a:xfrm>
                <a:off x="7014575" y="2169805"/>
                <a:ext cx="4085659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748A74-B497-C6FD-4A7D-2A128368E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575" y="2169805"/>
                <a:ext cx="4085659" cy="790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FE89C6-5BBD-4BC6-C3EF-9B871FC5B040}"/>
                  </a:ext>
                </a:extLst>
              </p:cNvPr>
              <p:cNvSpPr txBox="1"/>
              <p:nvPr/>
            </p:nvSpPr>
            <p:spPr>
              <a:xfrm>
                <a:off x="536276" y="1607087"/>
                <a:ext cx="3213013" cy="1915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FE89C6-5BBD-4BC6-C3EF-9B871FC5B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1607087"/>
                <a:ext cx="3213013" cy="19154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E45D60-81B9-F38D-F3B7-786460B33FF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749289" y="2564818"/>
            <a:ext cx="326528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58F3D7-E2D9-5333-C227-DDF686F48652}"/>
                  </a:ext>
                </a:extLst>
              </p:cNvPr>
              <p:cNvSpPr txBox="1"/>
              <p:nvPr/>
            </p:nvSpPr>
            <p:spPr>
              <a:xfrm>
                <a:off x="3749289" y="1845583"/>
                <a:ext cx="3448131" cy="4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58F3D7-E2D9-5333-C227-DDF686F48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89" y="1845583"/>
                <a:ext cx="3448131" cy="410497"/>
              </a:xfrm>
              <a:prstGeom prst="rect">
                <a:avLst/>
              </a:prstGeom>
              <a:blipFill>
                <a:blip r:embed="rId4"/>
                <a:stretch>
                  <a:fillRect l="-177" t="-895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960743-1422-CDF1-74D4-880B7DA0B27C}"/>
              </a:ext>
            </a:extLst>
          </p:cNvPr>
          <p:cNvSpPr txBox="1"/>
          <p:nvPr/>
        </p:nvSpPr>
        <p:spPr>
          <a:xfrm>
            <a:off x="536276" y="999999"/>
            <a:ext cx="344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2-D (x-z) damped gravity wave: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F91E7A-0F03-5C2F-0702-18CA2EF75153}"/>
                  </a:ext>
                </a:extLst>
              </p:cNvPr>
              <p:cNvSpPr txBox="1"/>
              <p:nvPr/>
            </p:nvSpPr>
            <p:spPr>
              <a:xfrm>
                <a:off x="4319222" y="2829596"/>
                <a:ext cx="2125419" cy="4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Remove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F91E7A-0F03-5C2F-0702-18CA2EF75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222" y="2829596"/>
                <a:ext cx="2125419" cy="410497"/>
              </a:xfrm>
              <a:prstGeom prst="rect">
                <a:avLst/>
              </a:prstGeom>
              <a:blipFill>
                <a:blip r:embed="rId5"/>
                <a:stretch>
                  <a:fillRect l="-3161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FD252F-75C0-CC72-967E-F57F3493EA1C}"/>
                  </a:ext>
                </a:extLst>
              </p:cNvPr>
              <p:cNvSpPr txBox="1"/>
              <p:nvPr/>
            </p:nvSpPr>
            <p:spPr>
              <a:xfrm>
                <a:off x="6630556" y="3522548"/>
                <a:ext cx="4963817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large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scale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RCE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FD252F-75C0-CC72-967E-F57F3493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56" y="3522548"/>
                <a:ext cx="4963817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511C2-37DC-A9A6-78F8-27856A86DBE8}"/>
                  </a:ext>
                </a:extLst>
              </p:cNvPr>
              <p:cNvSpPr txBox="1"/>
              <p:nvPr/>
            </p:nvSpPr>
            <p:spPr>
              <a:xfrm>
                <a:off x="6630556" y="4369706"/>
                <a:ext cx="4963817" cy="1352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large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scale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RCE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large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scale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RCE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511C2-37DC-A9A6-78F8-27856A86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56" y="4369706"/>
                <a:ext cx="4963817" cy="1352422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93EBE09-D5D2-1E80-F2DB-B11E06EA7D31}"/>
              </a:ext>
            </a:extLst>
          </p:cNvPr>
          <p:cNvSpPr/>
          <p:nvPr/>
        </p:nvSpPr>
        <p:spPr>
          <a:xfrm>
            <a:off x="6513535" y="3240093"/>
            <a:ext cx="5342350" cy="28726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839E82-1E1B-07B9-6705-04F57F1F31CB}"/>
                  </a:ext>
                </a:extLst>
              </p:cNvPr>
              <p:cNvSpPr txBox="1"/>
              <p:nvPr/>
            </p:nvSpPr>
            <p:spPr>
              <a:xfrm>
                <a:off x="1872386" y="3968022"/>
                <a:ext cx="4223614" cy="1789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Modifications to the source code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=0.25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da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=8000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Assume uniform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large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scale</m:t>
                        </m:r>
                      </m:sub>
                    </m:sSub>
                  </m:oMath>
                </a14:m>
                <a:r>
                  <a:rPr lang="en-US" sz="2000" dirty="0"/>
                  <a:t> in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sz="2000" dirty="0"/>
                  <a:t> domain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839E82-1E1B-07B9-6705-04F57F1F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86" y="3968022"/>
                <a:ext cx="4223614" cy="1789336"/>
              </a:xfrm>
              <a:prstGeom prst="rect">
                <a:avLst/>
              </a:prstGeom>
              <a:blipFill>
                <a:blip r:embed="rId8"/>
                <a:stretch>
                  <a:fillRect l="-1443" t="-2048" b="-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A01BF2C-33AE-A12F-9A15-BAA6530A1CDF}"/>
              </a:ext>
            </a:extLst>
          </p:cNvPr>
          <p:cNvSpPr txBox="1"/>
          <p:nvPr/>
        </p:nvSpPr>
        <p:spPr>
          <a:xfrm>
            <a:off x="6726221" y="999999"/>
            <a:ext cx="48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(Kuang, 2008, </a:t>
            </a:r>
            <a:r>
              <a:rPr lang="en-US" sz="2000" i="1" dirty="0"/>
              <a:t>JAS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90AB9-E823-F62F-C891-93A1B12B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F0311-BB52-2194-AC46-79D0806D0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D4BE0-3559-354D-EF8E-B3273941DB29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4F103-9FE2-16CD-3C04-8C42ED58F8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" r="44311" b="-2796"/>
          <a:stretch>
            <a:fillRect/>
          </a:stretch>
        </p:blipFill>
        <p:spPr>
          <a:xfrm>
            <a:off x="536276" y="3548294"/>
            <a:ext cx="3960568" cy="2704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7C0BE4-02E9-78EA-2447-A2D6AB097A94}"/>
                  </a:ext>
                </a:extLst>
              </p:cNvPr>
              <p:cNvSpPr txBox="1"/>
              <p:nvPr/>
            </p:nvSpPr>
            <p:spPr>
              <a:xfrm>
                <a:off x="5597158" y="3548294"/>
                <a:ext cx="5401717" cy="246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Lower-troposphere ascending by a passing wave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Lower-troposphere advective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cooling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 &amp; 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moistening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Smaller saturation deficit, weaker entrainment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>
                    <a:sym typeface="Wingdings" pitchFamily="2" charset="2"/>
                  </a:rPr>
                  <a:t>Stronger convection, p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ositive feedback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Warmer SST 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RCE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RCE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stronger positive feedback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 transition to periodic oscillation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7C0BE4-02E9-78EA-2447-A2D6AB097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58" y="3548294"/>
                <a:ext cx="5401717" cy="2468112"/>
              </a:xfrm>
              <a:prstGeom prst="rect">
                <a:avLst/>
              </a:prstGeom>
              <a:blipFill>
                <a:blip r:embed="rId3"/>
                <a:stretch>
                  <a:fillRect l="-903" t="-1235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BB045-2E4D-0839-CAD3-A26173579F02}"/>
                  </a:ext>
                </a:extLst>
              </p:cNvPr>
              <p:cNvSpPr txBox="1"/>
              <p:nvPr/>
            </p:nvSpPr>
            <p:spPr>
              <a:xfrm>
                <a:off x="5597158" y="1070868"/>
                <a:ext cx="4963817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large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scale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RCE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BB045-2E4D-0839-CAD3-A26173579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58" y="1070868"/>
                <a:ext cx="4963817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0DD188-813F-CA83-1C51-7264E4B1A6A7}"/>
                  </a:ext>
                </a:extLst>
              </p:cNvPr>
              <p:cNvSpPr txBox="1"/>
              <p:nvPr/>
            </p:nvSpPr>
            <p:spPr>
              <a:xfrm>
                <a:off x="5597158" y="1918026"/>
                <a:ext cx="4963817" cy="1443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large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scale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𝑹𝑪𝑬</m:t>
                              </m:r>
                            </m:sub>
                          </m:sSub>
                        </m:num>
                        <m:den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large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scale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𝑹𝑪𝑬</m:t>
                              </m:r>
                            </m:sub>
                          </m:sSub>
                        </m:num>
                        <m:den>
                          <m:r>
                            <a:rPr lang="en-US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0DD188-813F-CA83-1C51-7264E4B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58" y="1918026"/>
                <a:ext cx="4963817" cy="1443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00A04C7-652C-B1D0-CEEF-2D2BEB5C5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76" y="832632"/>
            <a:ext cx="3486231" cy="2676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5041-4375-9E4C-D423-740BB7A6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3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BE96-19A9-B0B2-753F-DD43CE51E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23AC4-FEEB-58C4-5A74-BD3BF7A484DF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Periodic extreme rainfall in a warmer climate – CRM simulations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68D59-D5A1-D0B4-6AB9-D4598E9E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793022"/>
            <a:ext cx="8628965" cy="2676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2943F-4DC0-615E-5230-5240D2C47D08}"/>
              </a:ext>
            </a:extLst>
          </p:cNvPr>
          <p:cNvSpPr txBox="1"/>
          <p:nvPr/>
        </p:nvSpPr>
        <p:spPr>
          <a:xfrm>
            <a:off x="536275" y="3579596"/>
            <a:ext cx="900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transition to periodic rainfall occurs under different settings of mock Walker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35DA4-7510-1023-D8BE-ECD6D7C0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7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710D5-4209-41BE-002C-F71806E9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D7752-98A5-39AC-8598-D5E3CDD6F7E3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Periodic extreme rainfall in a warmer climate – CRM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32B82-079F-9FC7-044B-87224775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793022"/>
            <a:ext cx="8144261" cy="4411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BA3DA0-20C0-758D-4E1E-9E0FBCCD428D}"/>
              </a:ext>
            </a:extLst>
          </p:cNvPr>
          <p:cNvSpPr txBox="1"/>
          <p:nvPr/>
        </p:nvSpPr>
        <p:spPr>
          <a:xfrm>
            <a:off x="536275" y="5439711"/>
            <a:ext cx="900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transition to periodic rainfall and the intensification of convectively-coupled gravity waves also occurs in simulations with uniform SST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F5F3D-901A-792F-5093-AAB9D120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34" r="32244"/>
          <a:stretch>
            <a:fillRect/>
          </a:stretch>
        </p:blipFill>
        <p:spPr>
          <a:xfrm>
            <a:off x="9112472" y="2192323"/>
            <a:ext cx="2543252" cy="21291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9AB9A-8F10-572C-A323-39FC964C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9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701D-4B97-5DFE-C038-397DE9B84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5E115-D5C8-2EF9-8FF9-6F4D3E41CD2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62D43-9E4C-8A67-6E8F-2A51A751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" r="-2"/>
          <a:stretch>
            <a:fillRect/>
          </a:stretch>
        </p:blipFill>
        <p:spPr>
          <a:xfrm>
            <a:off x="536276" y="793022"/>
            <a:ext cx="7627881" cy="5664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D0722F-2F74-BCB6-EA76-841A7167068C}"/>
              </a:ext>
            </a:extLst>
          </p:cNvPr>
          <p:cNvSpPr txBox="1"/>
          <p:nvPr/>
        </p:nvSpPr>
        <p:spPr>
          <a:xfrm>
            <a:off x="8404963" y="1215210"/>
            <a:ext cx="330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convection cycles in small-domain CRM simulations and GCM simulations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D2C64-E6B0-2619-0B22-1A1DBC2BCB98}"/>
                  </a:ext>
                </a:extLst>
              </p:cNvPr>
              <p:cNvSpPr txBox="1"/>
              <p:nvPr/>
            </p:nvSpPr>
            <p:spPr>
              <a:xfrm>
                <a:off x="8404964" y="3796131"/>
                <a:ext cx="33006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CRM: gravity waves</a:t>
                </a:r>
              </a:p>
              <a:p>
                <a:r>
                  <a:rPr lang="en-US" dirty="0"/>
                  <a:t>GCM: Kelvin waves</a:t>
                </a:r>
              </a:p>
              <a:p>
                <a:r>
                  <a:rPr lang="en-US" dirty="0"/>
                  <a:t>Same dispersion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D2C64-E6B0-2619-0B22-1A1DBC2B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964" y="3796131"/>
                <a:ext cx="3300609" cy="923330"/>
              </a:xfrm>
              <a:prstGeom prst="rect">
                <a:avLst/>
              </a:prstGeom>
              <a:blipFill>
                <a:blip r:embed="rId3"/>
                <a:stretch>
                  <a:fillRect l="-166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2FDF1-6E7F-6388-7A49-1DCB0AF0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8EEF-8B46-726A-F336-BCD3274BD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EC06A-4282-6B63-B8B5-375E347B7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613"/>
          <a:stretch>
            <a:fillRect/>
          </a:stretch>
        </p:blipFill>
        <p:spPr>
          <a:xfrm>
            <a:off x="536276" y="793022"/>
            <a:ext cx="9202710" cy="2576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5E653-8F3A-A1B8-BB9B-055E1920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689" b="25"/>
          <a:stretch>
            <a:fillRect/>
          </a:stretch>
        </p:blipFill>
        <p:spPr>
          <a:xfrm>
            <a:off x="536276" y="3429000"/>
            <a:ext cx="9202710" cy="1932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ED5F3-B9B9-9B9E-7471-D622EE133325}"/>
              </a:ext>
            </a:extLst>
          </p:cNvPr>
          <p:cNvSpPr txBox="1"/>
          <p:nvPr/>
        </p:nvSpPr>
        <p:spPr>
          <a:xfrm>
            <a:off x="9832932" y="1204098"/>
            <a:ext cx="2185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GFDL-AM4</a:t>
            </a:r>
          </a:p>
          <a:p>
            <a:r>
              <a:rPr lang="en-US" sz="2400" dirty="0"/>
              <a:t>Fixed SST</a:t>
            </a:r>
          </a:p>
          <a:p>
            <a:r>
              <a:rPr lang="en-US" sz="2400" dirty="0"/>
              <a:t>15-year</a:t>
            </a:r>
          </a:p>
          <a:p>
            <a:r>
              <a:rPr lang="en-US" sz="2400" dirty="0"/>
              <a:t>3-hourly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81CBDE-DF9E-2F88-60C5-56D6258AF60C}"/>
                  </a:ext>
                </a:extLst>
              </p:cNvPr>
              <p:cNvSpPr txBox="1"/>
              <p:nvPr/>
            </p:nvSpPr>
            <p:spPr>
              <a:xfrm>
                <a:off x="536276" y="5584358"/>
                <a:ext cx="90117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day</m:t>
                        </m:r>
                      </m:e>
                    </m:d>
                  </m:oMath>
                </a14:m>
                <a:r>
                  <a:rPr lang="en-US" sz="2400" dirty="0"/>
                  <a:t> periodic oscillation with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day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magnitude in a </a:t>
                </a:r>
                <a:r>
                  <a:rPr lang="en-US" sz="2400" b="1" dirty="0"/>
                  <a:t>5 – 10 K warmer (305 K – 310 K tropical SST) </a:t>
                </a:r>
                <a:r>
                  <a:rPr lang="en-US" sz="2400" dirty="0"/>
                  <a:t>climate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81CBDE-DF9E-2F88-60C5-56D6258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5584358"/>
                <a:ext cx="9011761" cy="830997"/>
              </a:xfrm>
              <a:prstGeom prst="rect">
                <a:avLst/>
              </a:prstGeom>
              <a:blipFill>
                <a:blip r:embed="rId4"/>
                <a:stretch>
                  <a:fillRect l="-1127" t="-6061" r="-28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F56C64-DA9A-F9E7-6356-25BCC4A48206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Periodic extreme rainfall in a warmer climate – GCM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B7974-F3E8-6863-118A-5F95F3E4EF8B}"/>
              </a:ext>
            </a:extLst>
          </p:cNvPr>
          <p:cNvSpPr txBox="1"/>
          <p:nvPr/>
        </p:nvSpPr>
        <p:spPr>
          <a:xfrm>
            <a:off x="9738986" y="3794905"/>
            <a:ext cx="2279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Present SST</a:t>
            </a:r>
          </a:p>
          <a:p>
            <a:r>
              <a:rPr lang="en-US" sz="2400" dirty="0"/>
              <a:t>Uniform +5 K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Uniform +10 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5B70C0-B8E8-5430-CA54-46144ADDB222}"/>
              </a:ext>
            </a:extLst>
          </p:cNvPr>
          <p:cNvCxnSpPr/>
          <p:nvPr/>
        </p:nvCxnSpPr>
        <p:spPr>
          <a:xfrm>
            <a:off x="1623317" y="2753474"/>
            <a:ext cx="123290" cy="6960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B6DC0F-F61E-86E7-C096-4EF846055E0E}"/>
              </a:ext>
            </a:extLst>
          </p:cNvPr>
          <p:cNvCxnSpPr>
            <a:cxnSpLocks/>
          </p:cNvCxnSpPr>
          <p:nvPr/>
        </p:nvCxnSpPr>
        <p:spPr>
          <a:xfrm>
            <a:off x="3162728" y="2761180"/>
            <a:ext cx="577065" cy="7273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4F72FD-784F-E7B6-CBB5-1312FCE766D3}"/>
              </a:ext>
            </a:extLst>
          </p:cNvPr>
          <p:cNvCxnSpPr>
            <a:cxnSpLocks/>
          </p:cNvCxnSpPr>
          <p:nvPr/>
        </p:nvCxnSpPr>
        <p:spPr>
          <a:xfrm>
            <a:off x="4373059" y="2590071"/>
            <a:ext cx="1616775" cy="8984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1AC5C-E288-F4B3-6E73-F62BDFFE2B14}"/>
              </a:ext>
            </a:extLst>
          </p:cNvPr>
          <p:cNvCxnSpPr>
            <a:cxnSpLocks/>
          </p:cNvCxnSpPr>
          <p:nvPr/>
        </p:nvCxnSpPr>
        <p:spPr>
          <a:xfrm>
            <a:off x="7474142" y="2753474"/>
            <a:ext cx="570523" cy="7350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FE5FD-FC5E-14D1-EE4E-63C8078C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EF44-4B34-408A-07F5-8D427FD8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D25B8D-4E17-CD4F-D0E2-4B00499B6F94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Transition associated with stronger convectively-coupled waves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C5667-BECC-2968-AD45-7F4F1D9C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260"/>
          <a:stretch>
            <a:fillRect/>
          </a:stretch>
        </p:blipFill>
        <p:spPr>
          <a:xfrm>
            <a:off x="536275" y="1034787"/>
            <a:ext cx="3439823" cy="4087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63C1D0-6F1E-2B9F-43FA-7DC1801EEFFC}"/>
              </a:ext>
            </a:extLst>
          </p:cNvPr>
          <p:cNvSpPr txBox="1"/>
          <p:nvPr/>
        </p:nvSpPr>
        <p:spPr>
          <a:xfrm>
            <a:off x="906268" y="5346847"/>
            <a:ext cx="33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 spectrums of equatorial (10 S – 10 N) precipitation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533E1-C0FB-8F56-56BD-774DB7EF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39" r="9582"/>
          <a:stretch>
            <a:fillRect/>
          </a:stretch>
        </p:blipFill>
        <p:spPr>
          <a:xfrm>
            <a:off x="3976098" y="1034787"/>
            <a:ext cx="6678203" cy="4087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19C01B-D31C-275F-83C1-99F1B52FB3E9}"/>
              </a:ext>
            </a:extLst>
          </p:cNvPr>
          <p:cNvSpPr txBox="1"/>
          <p:nvPr/>
        </p:nvSpPr>
        <p:spPr>
          <a:xfrm>
            <a:off x="4229851" y="5364182"/>
            <a:ext cx="6496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stronger convectively-coupled Kelvin waves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84C01-619B-DB39-9392-AD81851E7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419" r="-151"/>
          <a:stretch>
            <a:fillRect/>
          </a:stretch>
        </p:blipFill>
        <p:spPr>
          <a:xfrm>
            <a:off x="10654301" y="1034787"/>
            <a:ext cx="1089061" cy="40876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3B19A2-5472-24CF-C187-A19E3E81E4D7}"/>
              </a:ext>
            </a:extLst>
          </p:cNvPr>
          <p:cNvSpPr/>
          <p:nvPr/>
        </p:nvSpPr>
        <p:spPr>
          <a:xfrm>
            <a:off x="9080204" y="3078602"/>
            <a:ext cx="637954" cy="14247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7EF8AF-65E8-1DEB-C518-27BD08B6D1A9}"/>
              </a:ext>
            </a:extLst>
          </p:cNvPr>
          <p:cNvSpPr/>
          <p:nvPr/>
        </p:nvSpPr>
        <p:spPr>
          <a:xfrm>
            <a:off x="5890197" y="3078601"/>
            <a:ext cx="637954" cy="14247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AE2D6-D9A4-3F6C-C32E-B800E853FFAF}"/>
              </a:ext>
            </a:extLst>
          </p:cNvPr>
          <p:cNvSpPr/>
          <p:nvPr/>
        </p:nvSpPr>
        <p:spPr>
          <a:xfrm>
            <a:off x="2568060" y="3078600"/>
            <a:ext cx="637954" cy="14247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EA7B-564C-47DF-50C7-3E17F3A9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BB3E72-2F40-1401-C251-85D4C2280DC8}"/>
              </a:ext>
            </a:extLst>
          </p:cNvPr>
          <p:cNvSpPr/>
          <p:nvPr/>
        </p:nvSpPr>
        <p:spPr>
          <a:xfrm>
            <a:off x="7461409" y="884350"/>
            <a:ext cx="1108553" cy="110855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C6BA8D-9EB6-67AC-5EC8-442ACB5CE9B1}"/>
              </a:ext>
            </a:extLst>
          </p:cNvPr>
          <p:cNvSpPr/>
          <p:nvPr/>
        </p:nvSpPr>
        <p:spPr>
          <a:xfrm>
            <a:off x="9142550" y="884348"/>
            <a:ext cx="1306731" cy="1108553"/>
          </a:xfrm>
          <a:custGeom>
            <a:avLst/>
            <a:gdLst>
              <a:gd name="connsiteX0" fmla="*/ 0 w 832981"/>
              <a:gd name="connsiteY0" fmla="*/ 399144 h 823541"/>
              <a:gd name="connsiteX1" fmla="*/ 269309 w 832981"/>
              <a:gd name="connsiteY1" fmla="*/ 812502 h 823541"/>
              <a:gd name="connsiteX2" fmla="*/ 620038 w 832981"/>
              <a:gd name="connsiteY2" fmla="*/ 4574 h 823541"/>
              <a:gd name="connsiteX3" fmla="*/ 832981 w 832981"/>
              <a:gd name="connsiteY3" fmla="*/ 480563 h 82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81" h="823541">
                <a:moveTo>
                  <a:pt x="0" y="399144"/>
                </a:moveTo>
                <a:cubicBezTo>
                  <a:pt x="82984" y="638704"/>
                  <a:pt x="165969" y="878264"/>
                  <a:pt x="269309" y="812502"/>
                </a:cubicBezTo>
                <a:cubicBezTo>
                  <a:pt x="372649" y="746740"/>
                  <a:pt x="526093" y="59897"/>
                  <a:pt x="620038" y="4574"/>
                </a:cubicBezTo>
                <a:cubicBezTo>
                  <a:pt x="713983" y="-50749"/>
                  <a:pt x="801666" y="412714"/>
                  <a:pt x="832981" y="48056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938CA7-9CC0-349A-60D0-E284459C6B66}"/>
              </a:ext>
            </a:extLst>
          </p:cNvPr>
          <p:cNvSpPr/>
          <p:nvPr/>
        </p:nvSpPr>
        <p:spPr>
          <a:xfrm>
            <a:off x="8706705" y="976959"/>
            <a:ext cx="2991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8AFE9-501D-C96F-8226-B048D7D40768}"/>
                  </a:ext>
                </a:extLst>
              </p:cNvPr>
              <p:cNvSpPr txBox="1"/>
              <p:nvPr/>
            </p:nvSpPr>
            <p:spPr>
              <a:xfrm>
                <a:off x="9065942" y="2066681"/>
                <a:ext cx="1628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8000</m:t>
                    </m:r>
                  </m:oMath>
                </a14:m>
                <a:r>
                  <a:rPr lang="en-US" dirty="0"/>
                  <a:t> km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8AFE9-501D-C96F-8226-B048D7D4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942" y="2066681"/>
                <a:ext cx="1628382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950B202-B558-B18F-43E9-D65D697A1864}"/>
              </a:ext>
            </a:extLst>
          </p:cNvPr>
          <p:cNvSpPr txBox="1"/>
          <p:nvPr/>
        </p:nvSpPr>
        <p:spPr>
          <a:xfrm>
            <a:off x="6493934" y="1227891"/>
            <a:ext cx="10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D3D73-0268-4176-0EDC-82CF13C02C94}"/>
              </a:ext>
            </a:extLst>
          </p:cNvPr>
          <p:cNvSpPr txBox="1"/>
          <p:nvPr/>
        </p:nvSpPr>
        <p:spPr>
          <a:xfrm>
            <a:off x="7611597" y="2066681"/>
            <a:ext cx="106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010E9D-50D6-2D79-F458-F262328E494D}"/>
              </a:ext>
            </a:extLst>
          </p:cNvPr>
          <p:cNvSpPr txBox="1"/>
          <p:nvPr/>
        </p:nvSpPr>
        <p:spPr>
          <a:xfrm>
            <a:off x="6493934" y="5360247"/>
            <a:ext cx="46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Transition occurs at </a:t>
            </a:r>
            <a:r>
              <a:rPr lang="en-US" sz="2400" b="1" dirty="0"/>
              <a:t>305 K - 310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E1DA67-D61D-FC43-D4A9-6801F6D819DF}"/>
                  </a:ext>
                </a:extLst>
              </p:cNvPr>
              <p:cNvSpPr txBox="1"/>
              <p:nvPr/>
            </p:nvSpPr>
            <p:spPr>
              <a:xfrm>
                <a:off x="531425" y="3482384"/>
                <a:ext cx="52216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day</m:t>
                        </m:r>
                      </m:e>
                    </m:d>
                  </m:oMath>
                </a14:m>
                <a:r>
                  <a:rPr lang="en-US" sz="2400" dirty="0"/>
                  <a:t> period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day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magnitude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E1DA67-D61D-FC43-D4A9-6801F6D81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5" y="3482384"/>
                <a:ext cx="5221652" cy="830997"/>
              </a:xfrm>
              <a:prstGeom prst="rect">
                <a:avLst/>
              </a:prstGeom>
              <a:blipFill>
                <a:blip r:embed="rId5"/>
                <a:stretch>
                  <a:fillRect l="-242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8B7DC49-B752-3EA5-3F60-91E27406D303}"/>
              </a:ext>
            </a:extLst>
          </p:cNvPr>
          <p:cNvSpPr txBox="1"/>
          <p:nvPr/>
        </p:nvSpPr>
        <p:spPr>
          <a:xfrm>
            <a:off x="531425" y="1051018"/>
            <a:ext cx="582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“Damped gravity wave” (Kuang, 2008, </a:t>
            </a:r>
            <a:r>
              <a:rPr lang="en-US" sz="2400" i="1" dirty="0"/>
              <a:t>JAS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Acknowledge: Nathanael Wong, </a:t>
            </a:r>
            <a:r>
              <a:rPr lang="en-US" sz="2400" dirty="0" err="1"/>
              <a:t>Qiyu</a:t>
            </a:r>
            <a:r>
              <a:rPr lang="en-US" sz="2400" dirty="0"/>
              <a:t> Song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94449-F8C2-8BC4-C7BB-E71636F81B60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Periodic extreme rainfall in a warmer climate – CRM simulations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75E26-0898-6CC0-126E-02086069D523}"/>
              </a:ext>
            </a:extLst>
          </p:cNvPr>
          <p:cNvSpPr txBox="1"/>
          <p:nvPr/>
        </p:nvSpPr>
        <p:spPr>
          <a:xfrm>
            <a:off x="10694323" y="1181724"/>
            <a:ext cx="110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 6.11.5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6F6C5-39C2-4222-F994-4A2A8FBDC2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874" r="32032" b="35867"/>
          <a:stretch>
            <a:fillRect/>
          </a:stretch>
        </p:blipFill>
        <p:spPr>
          <a:xfrm>
            <a:off x="7007551" y="2435519"/>
            <a:ext cx="3635595" cy="2924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6F9DA6-F9E1-8820-4544-19C3FDAB39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7603" b="42062"/>
          <a:stretch>
            <a:fillRect/>
          </a:stretch>
        </p:blipFill>
        <p:spPr>
          <a:xfrm>
            <a:off x="6870492" y="2435517"/>
            <a:ext cx="267229" cy="276278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0F7D8F-A17C-B534-4AE7-A640FB4C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4" grpId="0"/>
      <p:bldP spid="3" grpId="0"/>
      <p:bldP spid="5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F75A8-EF64-D858-1B7B-D219BB11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FB37D1-B94B-6929-F4AC-AB177E4C822D}"/>
              </a:ext>
            </a:extLst>
          </p:cNvPr>
          <p:cNvSpPr/>
          <p:nvPr/>
        </p:nvSpPr>
        <p:spPr>
          <a:xfrm>
            <a:off x="7461409" y="884350"/>
            <a:ext cx="1108553" cy="110855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8D5A70-06A1-E658-05B8-FF7962F447CB}"/>
              </a:ext>
            </a:extLst>
          </p:cNvPr>
          <p:cNvSpPr/>
          <p:nvPr/>
        </p:nvSpPr>
        <p:spPr>
          <a:xfrm>
            <a:off x="9142550" y="884348"/>
            <a:ext cx="1306731" cy="1108553"/>
          </a:xfrm>
          <a:custGeom>
            <a:avLst/>
            <a:gdLst>
              <a:gd name="connsiteX0" fmla="*/ 0 w 832981"/>
              <a:gd name="connsiteY0" fmla="*/ 399144 h 823541"/>
              <a:gd name="connsiteX1" fmla="*/ 269309 w 832981"/>
              <a:gd name="connsiteY1" fmla="*/ 812502 h 823541"/>
              <a:gd name="connsiteX2" fmla="*/ 620038 w 832981"/>
              <a:gd name="connsiteY2" fmla="*/ 4574 h 823541"/>
              <a:gd name="connsiteX3" fmla="*/ 832981 w 832981"/>
              <a:gd name="connsiteY3" fmla="*/ 480563 h 82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81" h="823541">
                <a:moveTo>
                  <a:pt x="0" y="399144"/>
                </a:moveTo>
                <a:cubicBezTo>
                  <a:pt x="82984" y="638704"/>
                  <a:pt x="165969" y="878264"/>
                  <a:pt x="269309" y="812502"/>
                </a:cubicBezTo>
                <a:cubicBezTo>
                  <a:pt x="372649" y="746740"/>
                  <a:pt x="526093" y="59897"/>
                  <a:pt x="620038" y="4574"/>
                </a:cubicBezTo>
                <a:cubicBezTo>
                  <a:pt x="713983" y="-50749"/>
                  <a:pt x="801666" y="412714"/>
                  <a:pt x="832981" y="48056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AE231-963C-C500-5C95-6DC6A3FCFD93}"/>
              </a:ext>
            </a:extLst>
          </p:cNvPr>
          <p:cNvSpPr/>
          <p:nvPr/>
        </p:nvSpPr>
        <p:spPr>
          <a:xfrm>
            <a:off x="8706705" y="976959"/>
            <a:ext cx="2991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C041E4-E398-8EFD-0B88-2FA3B914ABAC}"/>
                  </a:ext>
                </a:extLst>
              </p:cNvPr>
              <p:cNvSpPr txBox="1"/>
              <p:nvPr/>
            </p:nvSpPr>
            <p:spPr>
              <a:xfrm>
                <a:off x="9065942" y="2066681"/>
                <a:ext cx="1628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8000</m:t>
                    </m:r>
                  </m:oMath>
                </a14:m>
                <a:r>
                  <a:rPr lang="en-US" dirty="0"/>
                  <a:t> km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8AFE9-501D-C96F-8226-B048D7D4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942" y="2066681"/>
                <a:ext cx="1628382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CAF66E-DBEC-B6C7-65D8-EA80079230EB}"/>
              </a:ext>
            </a:extLst>
          </p:cNvPr>
          <p:cNvSpPr txBox="1"/>
          <p:nvPr/>
        </p:nvSpPr>
        <p:spPr>
          <a:xfrm>
            <a:off x="6493934" y="1227891"/>
            <a:ext cx="10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A5958-17BD-04A3-0C22-52B09A9D52DE}"/>
              </a:ext>
            </a:extLst>
          </p:cNvPr>
          <p:cNvSpPr txBox="1"/>
          <p:nvPr/>
        </p:nvSpPr>
        <p:spPr>
          <a:xfrm>
            <a:off x="7611597" y="2066681"/>
            <a:ext cx="106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65F57-9F1D-6424-FF22-F85B5F7A5D1C}"/>
              </a:ext>
            </a:extLst>
          </p:cNvPr>
          <p:cNvSpPr txBox="1"/>
          <p:nvPr/>
        </p:nvSpPr>
        <p:spPr>
          <a:xfrm>
            <a:off x="6493934" y="5360247"/>
            <a:ext cx="46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Transition occurs at </a:t>
            </a:r>
            <a:r>
              <a:rPr lang="en-US" sz="2400" b="1" dirty="0"/>
              <a:t>305 K - 310 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F3C58-19D9-4E0B-F8AC-436DE56E543E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Periodic extreme rainfall in a warmer climate – CRM simulations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2F31CC-BA59-6842-FC2F-BFC02B1234D5}"/>
              </a:ext>
            </a:extLst>
          </p:cNvPr>
          <p:cNvSpPr txBox="1"/>
          <p:nvPr/>
        </p:nvSpPr>
        <p:spPr>
          <a:xfrm>
            <a:off x="10694323" y="1181724"/>
            <a:ext cx="110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 6.11.5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3D8C1-3775-B44E-BBF7-3059E41D63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74" r="32032" b="35867"/>
          <a:stretch>
            <a:fillRect/>
          </a:stretch>
        </p:blipFill>
        <p:spPr>
          <a:xfrm>
            <a:off x="7007551" y="2435519"/>
            <a:ext cx="3635595" cy="2924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47471-E62F-8A99-FD3E-55E2F47B08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603" b="42062"/>
          <a:stretch>
            <a:fillRect/>
          </a:stretch>
        </p:blipFill>
        <p:spPr>
          <a:xfrm>
            <a:off x="6870492" y="2435517"/>
            <a:ext cx="267229" cy="276278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529E2F-AC02-802C-391F-08E3CE96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A8BC1-F695-CBFB-1037-A26FB348DF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384" r="187" b="35867"/>
          <a:stretch>
            <a:fillRect/>
          </a:stretch>
        </p:blipFill>
        <p:spPr>
          <a:xfrm>
            <a:off x="1114620" y="2435519"/>
            <a:ext cx="3244850" cy="2924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1C4ECD-BAAA-1F4E-58C6-38FEEE56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603" b="42062"/>
          <a:stretch>
            <a:fillRect/>
          </a:stretch>
        </p:blipFill>
        <p:spPr>
          <a:xfrm>
            <a:off x="756571" y="2435517"/>
            <a:ext cx="267229" cy="2762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7D2F66-E560-CC60-233A-A34C9A752F7D}"/>
              </a:ext>
            </a:extLst>
          </p:cNvPr>
          <p:cNvSpPr txBox="1"/>
          <p:nvPr/>
        </p:nvSpPr>
        <p:spPr>
          <a:xfrm>
            <a:off x="531167" y="5360247"/>
            <a:ext cx="46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Transition occurs at </a:t>
            </a:r>
            <a:r>
              <a:rPr lang="en-US" sz="2400" b="1" dirty="0"/>
              <a:t>305 K - 310 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EDDF9-AE36-1B0A-C37B-173D3C6B278F}"/>
              </a:ext>
            </a:extLst>
          </p:cNvPr>
          <p:cNvSpPr/>
          <p:nvPr/>
        </p:nvSpPr>
        <p:spPr>
          <a:xfrm>
            <a:off x="1524819" y="884348"/>
            <a:ext cx="2711885" cy="1108553"/>
          </a:xfrm>
          <a:prstGeom prst="rect">
            <a:avLst/>
          </a:prstGeom>
          <a:gradFill flip="none" rotWithShape="1">
            <a:gsLst>
              <a:gs pos="0">
                <a:srgbClr val="FF3700"/>
              </a:gs>
              <a:gs pos="100000">
                <a:srgbClr val="F2E6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283C7F-FB94-6860-5AA9-59AB43443B75}"/>
              </a:ext>
            </a:extLst>
          </p:cNvPr>
          <p:cNvSpPr txBox="1"/>
          <p:nvPr/>
        </p:nvSpPr>
        <p:spPr>
          <a:xfrm>
            <a:off x="1497676" y="2066681"/>
            <a:ext cx="294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12288 km, 8 K SST variation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DD4B9-98B7-F7B1-1EB5-9EC9A1C9F9F5}"/>
              </a:ext>
            </a:extLst>
          </p:cNvPr>
          <p:cNvSpPr txBox="1"/>
          <p:nvPr/>
        </p:nvSpPr>
        <p:spPr>
          <a:xfrm>
            <a:off x="540423" y="1227891"/>
            <a:ext cx="10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</p:spTree>
    <p:extLst>
      <p:ext uri="{BB962C8B-B14F-4D97-AF65-F5344CB8AC3E}">
        <p14:creationId xmlns:p14="http://schemas.microsoft.com/office/powerpoint/2010/main" val="387676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9587-16E1-18BA-4E58-2F38F5218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856704-49D5-999E-A9BE-F626B474733E}"/>
              </a:ext>
            </a:extLst>
          </p:cNvPr>
          <p:cNvSpPr/>
          <p:nvPr/>
        </p:nvSpPr>
        <p:spPr>
          <a:xfrm>
            <a:off x="7461409" y="884350"/>
            <a:ext cx="1108553" cy="110855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9AD96E-ADC7-223A-42FE-398FD12558B3}"/>
              </a:ext>
            </a:extLst>
          </p:cNvPr>
          <p:cNvSpPr/>
          <p:nvPr/>
        </p:nvSpPr>
        <p:spPr>
          <a:xfrm>
            <a:off x="9142550" y="884348"/>
            <a:ext cx="1306731" cy="1108553"/>
          </a:xfrm>
          <a:custGeom>
            <a:avLst/>
            <a:gdLst>
              <a:gd name="connsiteX0" fmla="*/ 0 w 832981"/>
              <a:gd name="connsiteY0" fmla="*/ 399144 h 823541"/>
              <a:gd name="connsiteX1" fmla="*/ 269309 w 832981"/>
              <a:gd name="connsiteY1" fmla="*/ 812502 h 823541"/>
              <a:gd name="connsiteX2" fmla="*/ 620038 w 832981"/>
              <a:gd name="connsiteY2" fmla="*/ 4574 h 823541"/>
              <a:gd name="connsiteX3" fmla="*/ 832981 w 832981"/>
              <a:gd name="connsiteY3" fmla="*/ 480563 h 82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81" h="823541">
                <a:moveTo>
                  <a:pt x="0" y="399144"/>
                </a:moveTo>
                <a:cubicBezTo>
                  <a:pt x="82984" y="638704"/>
                  <a:pt x="165969" y="878264"/>
                  <a:pt x="269309" y="812502"/>
                </a:cubicBezTo>
                <a:cubicBezTo>
                  <a:pt x="372649" y="746740"/>
                  <a:pt x="526093" y="59897"/>
                  <a:pt x="620038" y="4574"/>
                </a:cubicBezTo>
                <a:cubicBezTo>
                  <a:pt x="713983" y="-50749"/>
                  <a:pt x="801666" y="412714"/>
                  <a:pt x="832981" y="48056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3B0B3-29EE-EA62-0011-A53BBA6BC132}"/>
              </a:ext>
            </a:extLst>
          </p:cNvPr>
          <p:cNvSpPr/>
          <p:nvPr/>
        </p:nvSpPr>
        <p:spPr>
          <a:xfrm>
            <a:off x="8706705" y="976959"/>
            <a:ext cx="2991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244BE-CF74-6BA8-59DA-98584D4CA5BB}"/>
              </a:ext>
            </a:extLst>
          </p:cNvPr>
          <p:cNvSpPr txBox="1"/>
          <p:nvPr/>
        </p:nvSpPr>
        <p:spPr>
          <a:xfrm>
            <a:off x="1492851" y="1227893"/>
            <a:ext cx="10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22836D-0A27-ABEC-39ED-C2F714DB46F2}"/>
              </a:ext>
            </a:extLst>
          </p:cNvPr>
          <p:cNvSpPr/>
          <p:nvPr/>
        </p:nvSpPr>
        <p:spPr>
          <a:xfrm>
            <a:off x="2490205" y="884348"/>
            <a:ext cx="1108553" cy="110855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2DE9F-C93A-EF76-81A4-51B0C4CC60C9}"/>
              </a:ext>
            </a:extLst>
          </p:cNvPr>
          <p:cNvSpPr txBox="1"/>
          <p:nvPr/>
        </p:nvSpPr>
        <p:spPr>
          <a:xfrm>
            <a:off x="2597620" y="2066683"/>
            <a:ext cx="106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DCED60-3D20-E032-7DFE-848BF4275CB2}"/>
                  </a:ext>
                </a:extLst>
              </p:cNvPr>
              <p:cNvSpPr txBox="1"/>
              <p:nvPr/>
            </p:nvSpPr>
            <p:spPr>
              <a:xfrm>
                <a:off x="9065942" y="2066681"/>
                <a:ext cx="1628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8000</m:t>
                    </m:r>
                  </m:oMath>
                </a14:m>
                <a:r>
                  <a:rPr lang="en-US" dirty="0"/>
                  <a:t> km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DCED60-3D20-E032-7DFE-848BF427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942" y="2066681"/>
                <a:ext cx="1628382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9D38B0B-AA9E-DC57-8A80-5E16AD7BC6BF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Large-scale waves lower the SST for the transition to 305 – 310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1135A-9FDC-D359-B1A8-D74074E849DF}"/>
              </a:ext>
            </a:extLst>
          </p:cNvPr>
          <p:cNvSpPr txBox="1"/>
          <p:nvPr/>
        </p:nvSpPr>
        <p:spPr>
          <a:xfrm>
            <a:off x="6493934" y="1227891"/>
            <a:ext cx="10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FABB0-D3E0-4748-9F6C-94EC9CF84814}"/>
              </a:ext>
            </a:extLst>
          </p:cNvPr>
          <p:cNvSpPr txBox="1"/>
          <p:nvPr/>
        </p:nvSpPr>
        <p:spPr>
          <a:xfrm>
            <a:off x="7611597" y="2066681"/>
            <a:ext cx="106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9A1D3-F6CB-31C9-106B-B385164425CB}"/>
              </a:ext>
            </a:extLst>
          </p:cNvPr>
          <p:cNvSpPr txBox="1"/>
          <p:nvPr/>
        </p:nvSpPr>
        <p:spPr>
          <a:xfrm>
            <a:off x="536276" y="5360247"/>
            <a:ext cx="46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Transition occurs at </a:t>
            </a:r>
            <a:r>
              <a:rPr lang="en-US" sz="2400" b="1" dirty="0"/>
              <a:t>320 K - 325 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C114DA-144B-45C7-1548-10ED6A5568F4}"/>
              </a:ext>
            </a:extLst>
          </p:cNvPr>
          <p:cNvSpPr txBox="1"/>
          <p:nvPr/>
        </p:nvSpPr>
        <p:spPr>
          <a:xfrm>
            <a:off x="6493934" y="5360247"/>
            <a:ext cx="46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Transition occurs at </a:t>
            </a:r>
            <a:r>
              <a:rPr lang="en-US" sz="2400" b="1" dirty="0"/>
              <a:t>305 K - 310 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7EBD0-D7CD-B825-9F6D-2F4972887DD7}"/>
              </a:ext>
            </a:extLst>
          </p:cNvPr>
          <p:cNvSpPr txBox="1"/>
          <p:nvPr/>
        </p:nvSpPr>
        <p:spPr>
          <a:xfrm>
            <a:off x="536276" y="5803146"/>
            <a:ext cx="5429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(Seeley &amp; Wordsworth, 2021, </a:t>
            </a:r>
            <a:r>
              <a:rPr lang="en-US" sz="2400" i="1" dirty="0"/>
              <a:t>Nature</a:t>
            </a:r>
            <a:r>
              <a:rPr lang="en-US" sz="24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328D9-365A-A76F-0FB9-8DABDDAD04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74" r="32032" b="35867"/>
          <a:stretch>
            <a:fillRect/>
          </a:stretch>
        </p:blipFill>
        <p:spPr>
          <a:xfrm>
            <a:off x="7007551" y="2435519"/>
            <a:ext cx="3635595" cy="2924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86FC7-8127-4D2D-5422-FC2D3D19A2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126" b="36886"/>
          <a:stretch>
            <a:fillRect/>
          </a:stretch>
        </p:blipFill>
        <p:spPr>
          <a:xfrm>
            <a:off x="1150836" y="2435519"/>
            <a:ext cx="3670488" cy="2924726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5643AC-46A5-5720-8285-D12E0E36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8A8225-90C9-A0F1-EB77-FAD19022C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603" b="42062"/>
          <a:stretch>
            <a:fillRect/>
          </a:stretch>
        </p:blipFill>
        <p:spPr>
          <a:xfrm>
            <a:off x="6870492" y="2435517"/>
            <a:ext cx="267229" cy="27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1BF10-3D2B-15C6-1720-294A800C3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BCBC37-948C-AF37-83C6-4F28EAC69962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02A3C5-8912-DEE3-B0F3-570D9649D73F}"/>
                  </a:ext>
                </a:extLst>
              </p:cNvPr>
              <p:cNvSpPr txBox="1"/>
              <p:nvPr/>
            </p:nvSpPr>
            <p:spPr>
              <a:xfrm>
                <a:off x="8447897" y="3419492"/>
                <a:ext cx="27677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02A3C5-8912-DEE3-B0F3-570D9649D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897" y="3419492"/>
                <a:ext cx="2767775" cy="461665"/>
              </a:xfrm>
              <a:prstGeom prst="rect">
                <a:avLst/>
              </a:prstGeom>
              <a:blipFill>
                <a:blip r:embed="rId3"/>
                <a:stretch>
                  <a:fillRect l="-365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DA6AD2-9326-913D-C9AE-C94179D4530E}"/>
                  </a:ext>
                </a:extLst>
              </p:cNvPr>
              <p:cNvSpPr txBox="1"/>
              <p:nvPr/>
            </p:nvSpPr>
            <p:spPr>
              <a:xfrm>
                <a:off x="8453904" y="1270881"/>
                <a:ext cx="2761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smaller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DA6AD2-9326-913D-C9AE-C94179D4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904" y="1270881"/>
                <a:ext cx="2761768" cy="461665"/>
              </a:xfrm>
              <a:prstGeom prst="rect">
                <a:avLst/>
              </a:prstGeom>
              <a:blipFill>
                <a:blip r:embed="rId4"/>
                <a:stretch>
                  <a:fillRect l="-319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2840A10-6818-3791-815C-062135E03016}"/>
              </a:ext>
            </a:extLst>
          </p:cNvPr>
          <p:cNvSpPr txBox="1"/>
          <p:nvPr/>
        </p:nvSpPr>
        <p:spPr>
          <a:xfrm>
            <a:off x="8453904" y="2743281"/>
            <a:ext cx="3260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Cooling &amp; moistening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E276D-C308-4772-7B80-B12BB30A3FC6}"/>
              </a:ext>
            </a:extLst>
          </p:cNvPr>
          <p:cNvSpPr txBox="1"/>
          <p:nvPr/>
        </p:nvSpPr>
        <p:spPr>
          <a:xfrm>
            <a:off x="536276" y="4455566"/>
            <a:ext cx="1014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Lower-troposphere ascending by a passing wave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Lower-troposphere advective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cooling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&amp;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moistening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F9935-FD21-3DF9-1E3B-C64148E9D72D}"/>
              </a:ext>
            </a:extLst>
          </p:cNvPr>
          <p:cNvGrpSpPr/>
          <p:nvPr/>
        </p:nvGrpSpPr>
        <p:grpSpPr>
          <a:xfrm>
            <a:off x="1453269" y="1640950"/>
            <a:ext cx="1035742" cy="1875092"/>
            <a:chOff x="749218" y="4114800"/>
            <a:chExt cx="996294" cy="167222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4C5E6C-084D-A62A-209D-85670F390149}"/>
                </a:ext>
              </a:extLst>
            </p:cNvPr>
            <p:cNvCxnSpPr>
              <a:cxnSpLocks/>
            </p:cNvCxnSpPr>
            <p:nvPr/>
          </p:nvCxnSpPr>
          <p:spPr>
            <a:xfrm>
              <a:off x="749218" y="5774499"/>
              <a:ext cx="9962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A56F3BA-4D1A-23DA-5A46-66E2621F2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27" y="4114800"/>
              <a:ext cx="0" cy="1672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9DAF53-3183-444E-6181-1EBC1E9CC536}"/>
              </a:ext>
            </a:extLst>
          </p:cNvPr>
          <p:cNvSpPr txBox="1"/>
          <p:nvPr/>
        </p:nvSpPr>
        <p:spPr>
          <a:xfrm>
            <a:off x="1252853" y="1208988"/>
            <a:ext cx="62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17EC6B-8122-943C-C335-E404D418C034}"/>
                  </a:ext>
                </a:extLst>
              </p:cNvPr>
              <p:cNvSpPr txBox="1"/>
              <p:nvPr/>
            </p:nvSpPr>
            <p:spPr>
              <a:xfrm>
                <a:off x="2178991" y="3572232"/>
                <a:ext cx="620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17EC6B-8122-943C-C335-E404D418C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91" y="3572232"/>
                <a:ext cx="62003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E6EB0D0-840A-C639-A7AF-9639D23C5D88}"/>
              </a:ext>
            </a:extLst>
          </p:cNvPr>
          <p:cNvGrpSpPr/>
          <p:nvPr/>
        </p:nvGrpSpPr>
        <p:grpSpPr>
          <a:xfrm>
            <a:off x="3220226" y="1640950"/>
            <a:ext cx="1035742" cy="1875092"/>
            <a:chOff x="749218" y="4114800"/>
            <a:chExt cx="996294" cy="167222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281809-0803-2428-B63C-850D6EAA5AA0}"/>
                </a:ext>
              </a:extLst>
            </p:cNvPr>
            <p:cNvCxnSpPr>
              <a:cxnSpLocks/>
            </p:cNvCxnSpPr>
            <p:nvPr/>
          </p:nvCxnSpPr>
          <p:spPr>
            <a:xfrm>
              <a:off x="749218" y="5774499"/>
              <a:ext cx="9962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1149FA-D0AB-67C5-01F0-12780A2BB5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267" y="4114800"/>
              <a:ext cx="0" cy="1672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773F1F7-8E25-5C9F-4B24-865A15E62ED5}"/>
              </a:ext>
            </a:extLst>
          </p:cNvPr>
          <p:cNvSpPr txBox="1"/>
          <p:nvPr/>
        </p:nvSpPr>
        <p:spPr>
          <a:xfrm>
            <a:off x="3019810" y="1208988"/>
            <a:ext cx="62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CC1617-B80B-2328-3A7F-9E76AB30A1A0}"/>
                  </a:ext>
                </a:extLst>
              </p:cNvPr>
              <p:cNvSpPr txBox="1"/>
              <p:nvPr/>
            </p:nvSpPr>
            <p:spPr>
              <a:xfrm>
                <a:off x="3945948" y="3572232"/>
                <a:ext cx="620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CC1617-B80B-2328-3A7F-9E76AB30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948" y="3572232"/>
                <a:ext cx="620039" cy="46166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369057-F27D-CC02-A1F5-F4C0090F3EAE}"/>
              </a:ext>
            </a:extLst>
          </p:cNvPr>
          <p:cNvCxnSpPr>
            <a:cxnSpLocks/>
          </p:cNvCxnSpPr>
          <p:nvPr/>
        </p:nvCxnSpPr>
        <p:spPr>
          <a:xfrm flipV="1">
            <a:off x="1724922" y="1841888"/>
            <a:ext cx="620039" cy="1409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AE7F13-21A8-23FB-B3AF-3E28B282BFFA}"/>
              </a:ext>
            </a:extLst>
          </p:cNvPr>
          <p:cNvCxnSpPr>
            <a:cxnSpLocks/>
          </p:cNvCxnSpPr>
          <p:nvPr/>
        </p:nvCxnSpPr>
        <p:spPr>
          <a:xfrm flipH="1" flipV="1">
            <a:off x="3456464" y="1866884"/>
            <a:ext cx="635311" cy="13841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1E87D7-AA84-BB7E-E345-DE92C24FF18E}"/>
              </a:ext>
            </a:extLst>
          </p:cNvPr>
          <p:cNvGrpSpPr/>
          <p:nvPr/>
        </p:nvGrpSpPr>
        <p:grpSpPr>
          <a:xfrm>
            <a:off x="6677221" y="2577899"/>
            <a:ext cx="1564648" cy="1297838"/>
            <a:chOff x="736693" y="2393004"/>
            <a:chExt cx="1919375" cy="159207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E49B49F-9DD5-4825-C592-A12799B5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736693" y="2393004"/>
              <a:ext cx="1919375" cy="970384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70CF54-1775-A817-D56E-6576FD7F7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816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510789-7170-89CF-5DE7-7F169D0C7F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968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CA9B04-0C3F-03A9-D3A2-6B6D6CB8B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5371" y="3434214"/>
              <a:ext cx="213804" cy="4810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639FAC9-D4E3-6207-895A-345FD74B1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3984" y="3441026"/>
              <a:ext cx="218041" cy="490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69389D0-D12C-E310-675F-2E80F8FAF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02" y="3441026"/>
              <a:ext cx="241801" cy="544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BB9050-D7CE-A030-82FC-81F374CF67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713" y="3441026"/>
              <a:ext cx="209024" cy="470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Up Arrow 42">
              <a:extLst>
                <a:ext uri="{FF2B5EF4-FFF2-40B4-BE49-F238E27FC236}">
                  <a16:creationId xmlns:a16="http://schemas.microsoft.com/office/drawing/2014/main" id="{C8FEB0C5-18BF-E825-78F7-A691B6263356}"/>
                </a:ext>
              </a:extLst>
            </p:cNvPr>
            <p:cNvSpPr/>
            <p:nvPr/>
          </p:nvSpPr>
          <p:spPr>
            <a:xfrm>
              <a:off x="1442806" y="2700824"/>
              <a:ext cx="431563" cy="1006280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7C5431-DE5E-9FD4-5945-3D282050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A6FAB-C89F-BE25-37EA-3463356F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64DDC-78E9-6516-24A8-43A1D8DA276A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Mechanism: instability of convectively-coupled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459A8C-99B0-A823-15A9-BF0F277E7A72}"/>
                  </a:ext>
                </a:extLst>
              </p:cNvPr>
              <p:cNvSpPr txBox="1"/>
              <p:nvPr/>
            </p:nvSpPr>
            <p:spPr>
              <a:xfrm>
                <a:off x="8447897" y="3419492"/>
                <a:ext cx="27677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459A8C-99B0-A823-15A9-BF0F277E7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897" y="3419492"/>
                <a:ext cx="2767775" cy="461665"/>
              </a:xfrm>
              <a:prstGeom prst="rect">
                <a:avLst/>
              </a:prstGeom>
              <a:blipFill>
                <a:blip r:embed="rId3"/>
                <a:stretch>
                  <a:fillRect l="-365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B4169E-52BE-17FD-F948-1F4ABB15B8B4}"/>
                  </a:ext>
                </a:extLst>
              </p:cNvPr>
              <p:cNvSpPr txBox="1"/>
              <p:nvPr/>
            </p:nvSpPr>
            <p:spPr>
              <a:xfrm>
                <a:off x="8453904" y="1270881"/>
                <a:ext cx="27617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smaller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B4169E-52BE-17FD-F948-1F4ABB15B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904" y="1270881"/>
                <a:ext cx="2761768" cy="461665"/>
              </a:xfrm>
              <a:prstGeom prst="rect">
                <a:avLst/>
              </a:prstGeom>
              <a:blipFill>
                <a:blip r:embed="rId4"/>
                <a:stretch>
                  <a:fillRect l="-319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16CFA9B-46ED-4C02-F733-C0E264FC286A}"/>
              </a:ext>
            </a:extLst>
          </p:cNvPr>
          <p:cNvSpPr txBox="1"/>
          <p:nvPr/>
        </p:nvSpPr>
        <p:spPr>
          <a:xfrm>
            <a:off x="8453904" y="2743281"/>
            <a:ext cx="3260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Cooling &amp; moistening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85B46-FD10-0484-44CB-A3B3964AE505}"/>
              </a:ext>
            </a:extLst>
          </p:cNvPr>
          <p:cNvGrpSpPr/>
          <p:nvPr/>
        </p:nvGrpSpPr>
        <p:grpSpPr>
          <a:xfrm>
            <a:off x="6685042" y="1428376"/>
            <a:ext cx="1724182" cy="2452781"/>
            <a:chOff x="736693" y="976220"/>
            <a:chExt cx="2115078" cy="30088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041DDB-59E7-1C3D-6D2D-E0AA81EA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36693" y="976220"/>
              <a:ext cx="1919375" cy="238716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7D8D0B0-8D8A-D620-6AA8-0FD5F3083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816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021307D-26E5-2D7F-554E-3068A4B5A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968" y="3441026"/>
              <a:ext cx="229421" cy="51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809FE-B2BE-2752-D139-DB4E1CE9D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5371" y="3434214"/>
              <a:ext cx="213804" cy="4810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52C3DE-A39D-C2DC-953A-73E6A05DEA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3984" y="3441026"/>
              <a:ext cx="218041" cy="490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411DA25-AD83-40FD-12CD-A1CA253AF0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02" y="3441026"/>
              <a:ext cx="241801" cy="544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253F4D-FD8D-DFF4-9FE4-61EE168E8E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713" y="3441026"/>
              <a:ext cx="209024" cy="470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Up Arrow 26">
              <a:extLst>
                <a:ext uri="{FF2B5EF4-FFF2-40B4-BE49-F238E27FC236}">
                  <a16:creationId xmlns:a16="http://schemas.microsoft.com/office/drawing/2014/main" id="{18FDA9C8-06B7-AD62-3AAF-1AA1AF2D7783}"/>
                </a:ext>
              </a:extLst>
            </p:cNvPr>
            <p:cNvSpPr/>
            <p:nvPr/>
          </p:nvSpPr>
          <p:spPr>
            <a:xfrm>
              <a:off x="1442806" y="2700824"/>
              <a:ext cx="431563" cy="1006280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213B4B-9E04-269B-7C5E-9E67326CA090}"/>
                </a:ext>
              </a:extLst>
            </p:cNvPr>
            <p:cNvSpPr txBox="1"/>
            <p:nvPr/>
          </p:nvSpPr>
          <p:spPr>
            <a:xfrm>
              <a:off x="2272721" y="2700825"/>
              <a:ext cx="2556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34" name="Bent Arrow 21">
              <a:extLst>
                <a:ext uri="{FF2B5EF4-FFF2-40B4-BE49-F238E27FC236}">
                  <a16:creationId xmlns:a16="http://schemas.microsoft.com/office/drawing/2014/main" id="{18E9E0EB-8A9D-EF78-A8EE-0887C1F9D6FF}"/>
                </a:ext>
              </a:extLst>
            </p:cNvPr>
            <p:cNvSpPr/>
            <p:nvPr/>
          </p:nvSpPr>
          <p:spPr>
            <a:xfrm rot="10800000" flipV="1">
              <a:off x="1961804" y="2553414"/>
              <a:ext cx="889967" cy="461667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Up Arrow 27">
              <a:extLst>
                <a:ext uri="{FF2B5EF4-FFF2-40B4-BE49-F238E27FC236}">
                  <a16:creationId xmlns:a16="http://schemas.microsoft.com/office/drawing/2014/main" id="{B9EE1FE9-3874-3F2D-3094-D5C657F7718D}"/>
                </a:ext>
              </a:extLst>
            </p:cNvPr>
            <p:cNvSpPr/>
            <p:nvPr/>
          </p:nvSpPr>
          <p:spPr>
            <a:xfrm>
              <a:off x="1442806" y="1424270"/>
              <a:ext cx="431563" cy="1006281"/>
            </a:xfrm>
            <a:prstGeom prst="upArrow">
              <a:avLst/>
            </a:prstGeom>
            <a:noFill/>
            <a:ln w="38100">
              <a:solidFill>
                <a:srgbClr val="172C51">
                  <a:alpha val="50196"/>
                </a:srgb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530DD8-1F59-1E14-6E0E-A4F9DBA15F5F}"/>
              </a:ext>
            </a:extLst>
          </p:cNvPr>
          <p:cNvSpPr txBox="1"/>
          <p:nvPr/>
        </p:nvSpPr>
        <p:spPr>
          <a:xfrm>
            <a:off x="536276" y="4455566"/>
            <a:ext cx="10142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Lower-troposphere ascending by a passing wave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Lower-troposphere advective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cooling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&amp;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moistening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Larger RH, weaker entrainment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Stronger convection, self-reinforcement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A5505E-435A-55AA-431A-F0790C65F49C}"/>
              </a:ext>
            </a:extLst>
          </p:cNvPr>
          <p:cNvGrpSpPr/>
          <p:nvPr/>
        </p:nvGrpSpPr>
        <p:grpSpPr>
          <a:xfrm>
            <a:off x="1453269" y="1640950"/>
            <a:ext cx="1035742" cy="1875092"/>
            <a:chOff x="749218" y="4114800"/>
            <a:chExt cx="996294" cy="167222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2B04F3-43A8-4043-406C-5451AE91E5C0}"/>
                </a:ext>
              </a:extLst>
            </p:cNvPr>
            <p:cNvCxnSpPr>
              <a:cxnSpLocks/>
            </p:cNvCxnSpPr>
            <p:nvPr/>
          </p:nvCxnSpPr>
          <p:spPr>
            <a:xfrm>
              <a:off x="749218" y="5774499"/>
              <a:ext cx="9962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6A629B8-7E2F-02DE-8542-93B5FF596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27" y="4114800"/>
              <a:ext cx="0" cy="1672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B823F1-50B1-DAC1-85A8-C4802CC9FD9C}"/>
              </a:ext>
            </a:extLst>
          </p:cNvPr>
          <p:cNvSpPr txBox="1"/>
          <p:nvPr/>
        </p:nvSpPr>
        <p:spPr>
          <a:xfrm>
            <a:off x="1252853" y="1208988"/>
            <a:ext cx="62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622089-BB71-A947-1107-ACEEEAB118FE}"/>
                  </a:ext>
                </a:extLst>
              </p:cNvPr>
              <p:cNvSpPr txBox="1"/>
              <p:nvPr/>
            </p:nvSpPr>
            <p:spPr>
              <a:xfrm>
                <a:off x="2178991" y="3572232"/>
                <a:ext cx="620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622089-BB71-A947-1107-ACEEEAB11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91" y="3572232"/>
                <a:ext cx="620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E9D0C-6FA8-EBE9-D2FF-18D014A8A024}"/>
              </a:ext>
            </a:extLst>
          </p:cNvPr>
          <p:cNvGrpSpPr/>
          <p:nvPr/>
        </p:nvGrpSpPr>
        <p:grpSpPr>
          <a:xfrm>
            <a:off x="3220226" y="1640950"/>
            <a:ext cx="1035742" cy="1875092"/>
            <a:chOff x="749218" y="4114800"/>
            <a:chExt cx="996294" cy="167222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908CB4-FD56-5F55-67CE-AD1FE4F1B147}"/>
                </a:ext>
              </a:extLst>
            </p:cNvPr>
            <p:cNvCxnSpPr>
              <a:cxnSpLocks/>
            </p:cNvCxnSpPr>
            <p:nvPr/>
          </p:nvCxnSpPr>
          <p:spPr>
            <a:xfrm>
              <a:off x="749218" y="5774499"/>
              <a:ext cx="9962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7353540-D464-FFC9-1630-6573FB452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267" y="4114800"/>
              <a:ext cx="0" cy="1672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B4455E3-6169-882B-B2B4-CB9114DDBC01}"/>
              </a:ext>
            </a:extLst>
          </p:cNvPr>
          <p:cNvSpPr txBox="1"/>
          <p:nvPr/>
        </p:nvSpPr>
        <p:spPr>
          <a:xfrm>
            <a:off x="3019810" y="1208988"/>
            <a:ext cx="62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5E2263-C4B0-59DB-3FC5-F0AE37D8F16B}"/>
                  </a:ext>
                </a:extLst>
              </p:cNvPr>
              <p:cNvSpPr txBox="1"/>
              <p:nvPr/>
            </p:nvSpPr>
            <p:spPr>
              <a:xfrm>
                <a:off x="3945948" y="3572232"/>
                <a:ext cx="620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5E2263-C4B0-59DB-3FC5-F0AE37D8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948" y="3572232"/>
                <a:ext cx="620039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8A646-640D-DCF9-31D4-72699E1DC533}"/>
              </a:ext>
            </a:extLst>
          </p:cNvPr>
          <p:cNvCxnSpPr>
            <a:cxnSpLocks/>
          </p:cNvCxnSpPr>
          <p:nvPr/>
        </p:nvCxnSpPr>
        <p:spPr>
          <a:xfrm flipV="1">
            <a:off x="1724922" y="1841888"/>
            <a:ext cx="620039" cy="1409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6F427C-4E5B-7DFE-6629-89AC941C5470}"/>
              </a:ext>
            </a:extLst>
          </p:cNvPr>
          <p:cNvCxnSpPr>
            <a:cxnSpLocks/>
          </p:cNvCxnSpPr>
          <p:nvPr/>
        </p:nvCxnSpPr>
        <p:spPr>
          <a:xfrm flipH="1" flipV="1">
            <a:off x="3456464" y="1866884"/>
            <a:ext cx="635311" cy="13841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9135F-684D-A68F-CE9D-0A6CDFF6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6BD-8231-7246-A8D7-CDBAC64ADB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1174</Words>
  <Application>Microsoft Macintosh PowerPoint</Application>
  <PresentationFormat>Widescreen</PresentationFormat>
  <Paragraphs>244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Wingdings</vt:lpstr>
      <vt:lpstr>Office Theme</vt:lpstr>
      <vt:lpstr>Periodic extreme rainfall in a warmer climate due to stronger convectively-coupled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Heng Quan</dc:creator>
  <cp:lastModifiedBy>Heng Quan</cp:lastModifiedBy>
  <cp:revision>243</cp:revision>
  <dcterms:created xsi:type="dcterms:W3CDTF">2025-12-01T20:00:28Z</dcterms:created>
  <dcterms:modified xsi:type="dcterms:W3CDTF">2026-01-27T04:23:13Z</dcterms:modified>
</cp:coreProperties>
</file>