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2" r:id="rId2"/>
    <p:sldId id="257" r:id="rId3"/>
    <p:sldId id="256" r:id="rId4"/>
    <p:sldId id="330" r:id="rId5"/>
    <p:sldId id="328" r:id="rId6"/>
    <p:sldId id="327" r:id="rId7"/>
    <p:sldId id="329" r:id="rId8"/>
    <p:sldId id="331" r:id="rId9"/>
    <p:sldId id="332" r:id="rId10"/>
    <p:sldId id="259" r:id="rId11"/>
    <p:sldId id="323" r:id="rId12"/>
    <p:sldId id="324" r:id="rId13"/>
    <p:sldId id="317" r:id="rId14"/>
    <p:sldId id="310" r:id="rId15"/>
    <p:sldId id="272" r:id="rId16"/>
    <p:sldId id="318" r:id="rId17"/>
    <p:sldId id="320" r:id="rId18"/>
    <p:sldId id="321" r:id="rId19"/>
    <p:sldId id="274" r:id="rId20"/>
    <p:sldId id="273" r:id="rId21"/>
    <p:sldId id="275" r:id="rId22"/>
    <p:sldId id="258" r:id="rId23"/>
    <p:sldId id="278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38" autoAdjust="0"/>
    <p:restoredTop sz="96192" autoAdjust="0"/>
  </p:normalViewPr>
  <p:slideViewPr>
    <p:cSldViewPr snapToGrid="0">
      <p:cViewPr varScale="1">
        <p:scale>
          <a:sx n="118" d="100"/>
          <a:sy n="118" d="100"/>
        </p:scale>
        <p:origin x="11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7759C-72A5-4558-A089-EB594F9437E2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E16B3-F5C8-42C3-AFED-158A46359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7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Climate sensitivity session: Non-additivity problem in the SST Green’s Functions approach</a:t>
            </a:r>
          </a:p>
          <a:p>
            <a:r>
              <a:rPr lang="en-US" dirty="0"/>
              <a:t>Large-scale dynamics session: Non-linear radiative response to patterned SST warming explained by non-linear tropical dynamics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EBA93-2907-4008-BE7A-860803D72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36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E16B3-F5C8-42C3-AFED-158A46359B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2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06F0C-34E3-9E74-B4CE-3ACA27E00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33AE96-F0DC-23A3-CADC-3C5E480494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356E8D-3AB7-0BB5-DD96-65B8ECC29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4D23A-6B46-4E9D-39FD-4B9E017A5A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E16B3-F5C8-42C3-AFED-158A46359B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61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</a:t>
            </a:r>
          </a:p>
          <a:p>
            <a:r>
              <a:rPr lang="en-US" dirty="0"/>
              <a:t>7:40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EBA93-2907-4008-BE7A-860803D72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36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32649-746B-FB45-BD7A-58A7354562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89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DE16B3-F5C8-42C3-AFED-158A46359B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4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ED5C7-D34E-F1C5-C7D4-372D5713C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5AF91-95E5-33AC-DBDA-12DA86C9F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B8E4-35DA-E150-9998-89ED7A55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096-110B-42F2-9012-7B2E9A7EFFFA}" type="datetime1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C1F20-4FB5-07E6-2E1C-0DA9569A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D52E7-2518-8C4D-4F61-855C43CB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1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26F0-14E8-856F-912B-188C423C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90C0B-5F9E-5414-822F-224F39D3F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D4429-6514-0630-76B9-576296932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2198-864E-43BD-9118-3297D2926CBD}" type="datetime1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707F8-CC60-EC7B-E9A0-BFE358EC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4178-9C46-497D-B326-88E6C176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9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D5CFF3-5A41-8423-36F2-2695278A6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A5FC6-6EA1-7325-BD39-5BAC9E3B1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06992-F65B-C10B-0519-0EF67276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AF9-FE04-4031-9885-4BAA14021EB0}" type="datetime1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97B1D-39A9-4430-1C46-7670191D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70131-384B-F000-0AAE-3C63A9631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8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74AB-B6CD-41DE-09C6-E3E64C435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AEECD-4A68-FF97-295D-97BFF3D7F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2941D-4C50-87DD-0116-862406E7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D36B-07C5-463B-B4EE-FD75CA8D21BF}" type="datetime1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7D848-8D9C-CEFB-EB80-6AD24E1D1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BFD2C-A20B-842C-CB1A-3588BA19F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3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A93B4-9280-983D-A595-9D2123271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BF367-58D1-0B90-5DC7-A3CE36E69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D8244-3E53-1228-8742-0BD4F02E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792C0-8C45-4ECD-A8CD-F45E8626C222}" type="datetime1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B7544-8EED-11A1-DFDA-7E43B372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D6CF8-331E-BA18-756A-6F6CE44D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2F428-DFC1-0538-DC95-7661A98C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5FF35-DBE8-E5B6-7557-68E0FC926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84409-7F2C-6D72-A5AE-557EC85D6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0E9C2-0F84-1C15-3C69-97C68E84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2F1C-2286-46AB-84A7-5AE2193A2DEC}" type="datetime1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8B1F0-5167-F857-6637-A612234D7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E016A-9F26-9379-2636-0C8D3DCE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7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A355-41AC-CAAF-6624-A925AF44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002B3-2B3E-C441-DFD8-264A265D4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AC8E4B-5EDE-0599-1117-484B824F3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0D6622-76FE-64C9-E06D-AA7B7C7A8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87D4AD-82C0-7C25-D761-D1BECC8BD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2941A0-38D6-F8B2-21E3-3C02544E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5529-0F09-4A48-9F6D-DD9D995CD56A}" type="datetime1">
              <a:rPr lang="en-US" smtClean="0"/>
              <a:t>10/14/24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154E4-D07E-276A-0AE9-9AEDC7DB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4D3FA-7527-3785-1FD5-995A05BA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7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0529F-35D9-1FFC-CAC0-3EC8B4CF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83F87-64D9-A476-4289-BDCA9E6E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B088-65C8-462D-861D-46642BAE0E5D}" type="datetime1">
              <a:rPr lang="en-US" smtClean="0"/>
              <a:t>10/14/24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5CFA2-7893-3A9C-C9B4-FBFB7104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32CA9-8E64-B8EF-0B61-97533A88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0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3C1D6B-AC9C-ACAD-336D-F3F16D9A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2540-AE2B-4DF3-ADF7-BCEC82890225}" type="datetime1">
              <a:rPr lang="en-US" smtClean="0"/>
              <a:t>10/14/24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60429-2F41-621D-C12F-4C6AFF22E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11617-37F2-2EAF-761B-2787C539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59B78-3A88-D8EB-A721-D392BCFF5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63207-CCDC-BDC5-DBBE-2CBAD80A0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F73E3-873F-488F-634C-C4014E33B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3E874-549D-3191-159B-4CE0CF64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2D55-90F8-482F-9A81-09F95581D679}" type="datetime1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0DD25-3426-9DB0-DF56-F5AD828B4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1AF9F-FCF8-2A28-3E66-3155E7817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9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FC6B-52CB-2FD2-5FD8-9FE7BF35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A3BB3A-53B4-06FF-A181-A80852BC2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312A2-ADEF-809D-BEC0-0FEFCB713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1D0A9-459A-80B3-2E72-7AFA33E50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A6D8-FA27-41D6-BAE8-9901D9567EC2}" type="datetime1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137F2-8B3D-4D32-F293-B31F1208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66E7B-35EE-9684-C351-BAE06B72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0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4A562C-7D9B-FA71-DF4C-983FF9972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67197-2B0E-78A9-8AAF-8B8BBDE51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E438-8561-518D-E18C-C6D2C673C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C907E-BC69-4976-B67D-B9AEF7A1D0E8}" type="datetime1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6845D-3F2A-BCF3-0295-52DB67F24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A6F-AA1C-84D4-8B13-CD0EA88AB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8C8F7-F5CF-4611-8C99-0BAF73825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2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3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32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8.png"/><Relationship Id="rId4" Type="http://schemas.openxmlformats.org/officeDocument/2006/relationships/image" Target="../media/image8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0.png"/><Relationship Id="rId5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10.png"/><Relationship Id="rId3" Type="http://schemas.openxmlformats.org/officeDocument/2006/relationships/image" Target="../media/image110.png"/><Relationship Id="rId12" Type="http://schemas.openxmlformats.org/officeDocument/2006/relationships/image" Target="../media/image1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91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1.png"/><Relationship Id="rId1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13" Type="http://schemas.openxmlformats.org/officeDocument/2006/relationships/image" Target="../media/image280.png"/><Relationship Id="rId3" Type="http://schemas.openxmlformats.org/officeDocument/2006/relationships/image" Target="../media/image23.png"/><Relationship Id="rId7" Type="http://schemas.openxmlformats.org/officeDocument/2006/relationships/image" Target="../media/image220.png"/><Relationship Id="rId12" Type="http://schemas.openxmlformats.org/officeDocument/2006/relationships/image" Target="../media/image2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260.png"/><Relationship Id="rId5" Type="http://schemas.openxmlformats.org/officeDocument/2006/relationships/image" Target="../media/image48.png"/><Relationship Id="rId10" Type="http://schemas.openxmlformats.org/officeDocument/2006/relationships/image" Target="../media/image251.png"/><Relationship Id="rId4" Type="http://schemas.openxmlformats.org/officeDocument/2006/relationships/image" Target="../media/image190.png"/><Relationship Id="rId9" Type="http://schemas.openxmlformats.org/officeDocument/2006/relationships/image" Target="../media/image240.png"/><Relationship Id="rId14" Type="http://schemas.openxmlformats.org/officeDocument/2006/relationships/image" Target="../media/image2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84F85-9964-8117-BA85-5931F7912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335" y="347085"/>
            <a:ext cx="6381635" cy="172341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Weakening of tropical free tropospheric temperature gradients with global warming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04464-7B8C-D7B4-9299-4ECFDF01D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879" y="2529951"/>
            <a:ext cx="5750265" cy="3670442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en-US" dirty="0"/>
              <a:t>Reported by: Heng Quan (</a:t>
            </a:r>
            <a:r>
              <a:rPr lang="zh-CN" altLang="en-US" dirty="0"/>
              <a:t>权衡</a:t>
            </a:r>
            <a:r>
              <a:rPr lang="en-US" dirty="0"/>
              <a:t>)</a:t>
            </a:r>
          </a:p>
          <a:p>
            <a:pPr algn="l"/>
            <a:r>
              <a:rPr lang="en-US" dirty="0"/>
              <a:t>PhD candidate, Princeton University</a:t>
            </a:r>
            <a:endParaRPr lang="en-US" baseline="300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/>
              <a:t>Collaborators: </a:t>
            </a:r>
          </a:p>
          <a:p>
            <a:pPr algn="l"/>
            <a:r>
              <a:rPr lang="en-US" dirty="0"/>
              <a:t>Stephan </a:t>
            </a:r>
            <a:r>
              <a:rPr lang="en-US" dirty="0" err="1"/>
              <a:t>Fueglistaler</a:t>
            </a:r>
            <a:r>
              <a:rPr lang="en-US" dirty="0"/>
              <a:t>, Princeton University</a:t>
            </a:r>
          </a:p>
          <a:p>
            <a:pPr algn="l"/>
            <a:r>
              <a:rPr lang="en-US" dirty="0"/>
              <a:t>Yi Zhang</a:t>
            </a:r>
            <a:r>
              <a:rPr lang="en-US" altLang="zh-CN" dirty="0"/>
              <a:t> (</a:t>
            </a:r>
            <a:r>
              <a:rPr lang="zh-CN" altLang="en-US" dirty="0"/>
              <a:t>张祎</a:t>
            </a:r>
            <a:r>
              <a:rPr lang="en-US" altLang="zh-CN" dirty="0"/>
              <a:t>), New York University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Oct.15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pic>
        <p:nvPicPr>
          <p:cNvPr id="12" name="Picture 11" descr="A person with short black hair&#10;&#10;Description automatically generated">
            <a:extLst>
              <a:ext uri="{FF2B5EF4-FFF2-40B4-BE49-F238E27FC236}">
                <a16:creationId xmlns:a16="http://schemas.microsoft.com/office/drawing/2014/main" id="{E72DC4F2-976D-8C23-F70C-80CE677879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14821"/>
          <a:stretch/>
        </p:blipFill>
        <p:spPr>
          <a:xfrm>
            <a:off x="9195439" y="4310742"/>
            <a:ext cx="3005460" cy="2547263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13" name="Picture 12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256C6C2E-DBFB-B9C7-B1EB-7BCA0CF3CD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054" r="4" b="18058"/>
          <a:stretch/>
        </p:blipFill>
        <p:spPr>
          <a:xfrm>
            <a:off x="6868107" y="3575638"/>
            <a:ext cx="2729082" cy="2743206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11" name="Picture 10" descr="A person standing in front of a fountain&#10;&#10;Description automatically generated">
            <a:extLst>
              <a:ext uri="{FF2B5EF4-FFF2-40B4-BE49-F238E27FC236}">
                <a16:creationId xmlns:a16="http://schemas.microsoft.com/office/drawing/2014/main" id="{30789EE9-9F93-3AB6-77E2-DC4B960B5C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9" t="18007" r="19242" b="15249"/>
          <a:stretch/>
        </p:blipFill>
        <p:spPr>
          <a:xfrm>
            <a:off x="7105833" y="-7"/>
            <a:ext cx="5083119" cy="3925099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F8584-F77C-1293-1FF7-6196A11A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356350"/>
            <a:ext cx="2286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E58C8F7-F5CF-4611-8C99-0BAF73825F9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28"/>
    </mc:Choice>
    <mc:Fallback xmlns="">
      <p:transition spd="slow" advTm="2122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E0590B-AB06-7BF8-F199-D08DDD345AA5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CRM verification: weaker circulation </a:t>
            </a:r>
            <a:r>
              <a:rPr lang="en-US" sz="3200" dirty="0">
                <a:sym typeface="Wingdings" pitchFamily="2" charset="2"/>
              </a:rPr>
              <a:t> weaker T gradient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351F96-B1F4-BA8C-A127-47654709F52D}"/>
                  </a:ext>
                </a:extLst>
              </p:cNvPr>
              <p:cNvSpPr txBox="1"/>
              <p:nvPr/>
            </p:nvSpPr>
            <p:spPr>
              <a:xfrm>
                <a:off x="886908" y="939453"/>
                <a:ext cx="1893113" cy="67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351F96-B1F4-BA8C-A127-47654709F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08" y="939453"/>
                <a:ext cx="1893113" cy="6776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A2F459-2F12-8AFA-1DC4-6BB76C6C9283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2780021" y="1278232"/>
            <a:ext cx="509366" cy="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30C163-B74B-0BF3-BD40-8BFFFF04DD2B}"/>
                  </a:ext>
                </a:extLst>
              </p:cNvPr>
              <p:cNvSpPr txBox="1"/>
              <p:nvPr/>
            </p:nvSpPr>
            <p:spPr>
              <a:xfrm>
                <a:off x="3289387" y="939453"/>
                <a:ext cx="1331707" cy="677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30C163-B74B-0BF3-BD40-8BFFFF04D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387" y="939453"/>
                <a:ext cx="1331707" cy="677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20C110-7E5A-7BD0-16A4-2859C32CAC2B}"/>
                  </a:ext>
                </a:extLst>
              </p:cNvPr>
              <p:cNvSpPr txBox="1"/>
              <p:nvPr/>
            </p:nvSpPr>
            <p:spPr>
              <a:xfrm>
                <a:off x="886907" y="1685343"/>
                <a:ext cx="1893113" cy="729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20C110-7E5A-7BD0-16A4-2859C32CA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07" y="1685343"/>
                <a:ext cx="1893113" cy="729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698F7A2-621F-3184-7414-13005DC8244B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780020" y="2050187"/>
            <a:ext cx="50936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CA1E8B-DBD9-FEED-E288-3D8C28FB2F88}"/>
                  </a:ext>
                </a:extLst>
              </p:cNvPr>
              <p:cNvSpPr txBox="1"/>
              <p:nvPr/>
            </p:nvSpPr>
            <p:spPr>
              <a:xfrm>
                <a:off x="3289386" y="1685343"/>
                <a:ext cx="1331708" cy="67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CA1E8B-DBD9-FEED-E288-3D8C28FB2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386" y="1685343"/>
                <a:ext cx="1331708" cy="6776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5DE870-E749-3E4E-2D6D-3D889C7FBF0F}"/>
                  </a:ext>
                </a:extLst>
              </p:cNvPr>
              <p:cNvSpPr txBox="1"/>
              <p:nvPr/>
            </p:nvSpPr>
            <p:spPr>
              <a:xfrm>
                <a:off x="886907" y="2454244"/>
                <a:ext cx="1946938" cy="728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5DE870-E749-3E4E-2D6D-3D889C7FB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07" y="2454244"/>
                <a:ext cx="1946938" cy="728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B01D81D-84FB-67CE-8C3D-0781E628B8B7}"/>
              </a:ext>
            </a:extLst>
          </p:cNvPr>
          <p:cNvCxnSpPr>
            <a:cxnSpLocks/>
            <a:stCxn id="22" idx="3"/>
            <a:endCxn id="30" idx="1"/>
          </p:cNvCxnSpPr>
          <p:nvPr/>
        </p:nvCxnSpPr>
        <p:spPr>
          <a:xfrm flipV="1">
            <a:off x="2833845" y="2818638"/>
            <a:ext cx="45554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B8901F-D40D-74B0-6BF2-EA958C6C4587}"/>
                  </a:ext>
                </a:extLst>
              </p:cNvPr>
              <p:cNvSpPr txBox="1"/>
              <p:nvPr/>
            </p:nvSpPr>
            <p:spPr>
              <a:xfrm>
                <a:off x="3289385" y="2479827"/>
                <a:ext cx="1331709" cy="67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B8901F-D40D-74B0-6BF2-EA958C6C4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385" y="2479827"/>
                <a:ext cx="1331709" cy="6776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>
            <a:extLst>
              <a:ext uri="{FF2B5EF4-FFF2-40B4-BE49-F238E27FC236}">
                <a16:creationId xmlns:a16="http://schemas.microsoft.com/office/drawing/2014/main" id="{1E07B7E2-B358-C9C9-0428-1428F553A755}"/>
              </a:ext>
            </a:extLst>
          </p:cNvPr>
          <p:cNvSpPr/>
          <p:nvPr/>
        </p:nvSpPr>
        <p:spPr>
          <a:xfrm>
            <a:off x="4799066" y="1278232"/>
            <a:ext cx="973233" cy="154040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E8B36E2-7E6B-4606-45AC-0E2745CEBC91}"/>
                  </a:ext>
                </a:extLst>
              </p:cNvPr>
              <p:cNvSpPr txBox="1"/>
              <p:nvPr/>
            </p:nvSpPr>
            <p:spPr>
              <a:xfrm>
                <a:off x="5954605" y="1709624"/>
                <a:ext cx="1371067" cy="67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E8B36E2-7E6B-4606-45AC-0E2745CEB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605" y="1709624"/>
                <a:ext cx="1371067" cy="6776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5B414E7E-B4F1-AD83-C189-457E82B12774}"/>
              </a:ext>
            </a:extLst>
          </p:cNvPr>
          <p:cNvSpPr txBox="1"/>
          <p:nvPr/>
        </p:nvSpPr>
        <p:spPr>
          <a:xfrm>
            <a:off x="7791344" y="1709624"/>
            <a:ext cx="3368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See our preprint for estimation of the coefficient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526CE4A-4226-FC8D-6374-7F099281E31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66225"/>
          <a:stretch/>
        </p:blipFill>
        <p:spPr>
          <a:xfrm>
            <a:off x="4799066" y="2855635"/>
            <a:ext cx="4612913" cy="35066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EE323B3-5B61-9B91-E0E4-768743822679}"/>
                  </a:ext>
                </a:extLst>
              </p:cNvPr>
              <p:cNvSpPr txBox="1"/>
              <p:nvPr/>
            </p:nvSpPr>
            <p:spPr>
              <a:xfrm>
                <a:off x="2780021" y="4261617"/>
                <a:ext cx="1625750" cy="794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EE323B3-5B61-9B91-E0E4-768743822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021" y="4261617"/>
                <a:ext cx="1625750" cy="794641"/>
              </a:xfrm>
              <a:prstGeom prst="rect">
                <a:avLst/>
              </a:prstGeom>
              <a:blipFill>
                <a:blip r:embed="rId10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2EA08230-D5B6-8FBD-14EB-35AE25CA6607}"/>
              </a:ext>
            </a:extLst>
          </p:cNvPr>
          <p:cNvSpPr txBox="1"/>
          <p:nvPr/>
        </p:nvSpPr>
        <p:spPr>
          <a:xfrm>
            <a:off x="8104169" y="1018499"/>
            <a:ext cx="2862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(quantitative predictions)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EE9885-5230-0A1C-81E8-CAB43E1D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6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30" grpId="0"/>
      <p:bldP spid="36" grpId="0" animBg="1"/>
      <p:bldP spid="39" grpId="0"/>
      <p:bldP spid="40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E0590B-AB06-7BF8-F199-D08DDD345AA5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CRM verification: weaker circulation </a:t>
            </a:r>
            <a:r>
              <a:rPr lang="en-US" sz="3200" dirty="0">
                <a:sym typeface="Wingdings" pitchFamily="2" charset="2"/>
              </a:rPr>
              <a:t> weaker T gradient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351F96-B1F4-BA8C-A127-47654709F52D}"/>
                  </a:ext>
                </a:extLst>
              </p:cNvPr>
              <p:cNvSpPr txBox="1"/>
              <p:nvPr/>
            </p:nvSpPr>
            <p:spPr>
              <a:xfrm>
                <a:off x="886908" y="939453"/>
                <a:ext cx="1893113" cy="67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351F96-B1F4-BA8C-A127-47654709F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08" y="939453"/>
                <a:ext cx="1893113" cy="6776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A2F459-2F12-8AFA-1DC4-6BB76C6C9283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2780021" y="1278232"/>
            <a:ext cx="509366" cy="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30C163-B74B-0BF3-BD40-8BFFFF04DD2B}"/>
                  </a:ext>
                </a:extLst>
              </p:cNvPr>
              <p:cNvSpPr txBox="1"/>
              <p:nvPr/>
            </p:nvSpPr>
            <p:spPr>
              <a:xfrm>
                <a:off x="3289387" y="939453"/>
                <a:ext cx="1331707" cy="677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30C163-B74B-0BF3-BD40-8BFFFF04D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387" y="939453"/>
                <a:ext cx="1331707" cy="677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20C110-7E5A-7BD0-16A4-2859C32CAC2B}"/>
                  </a:ext>
                </a:extLst>
              </p:cNvPr>
              <p:cNvSpPr txBox="1"/>
              <p:nvPr/>
            </p:nvSpPr>
            <p:spPr>
              <a:xfrm>
                <a:off x="886907" y="1685343"/>
                <a:ext cx="1893113" cy="7296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D20C110-7E5A-7BD0-16A4-2859C32CA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07" y="1685343"/>
                <a:ext cx="1893113" cy="729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698F7A2-621F-3184-7414-13005DC8244B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780020" y="2050187"/>
            <a:ext cx="50936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CA1E8B-DBD9-FEED-E288-3D8C28FB2F88}"/>
                  </a:ext>
                </a:extLst>
              </p:cNvPr>
              <p:cNvSpPr txBox="1"/>
              <p:nvPr/>
            </p:nvSpPr>
            <p:spPr>
              <a:xfrm>
                <a:off x="3289386" y="1685343"/>
                <a:ext cx="1331708" cy="67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CA1E8B-DBD9-FEED-E288-3D8C28FB2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386" y="1685343"/>
                <a:ext cx="1331708" cy="6776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5DE870-E749-3E4E-2D6D-3D889C7FBF0F}"/>
                  </a:ext>
                </a:extLst>
              </p:cNvPr>
              <p:cNvSpPr txBox="1"/>
              <p:nvPr/>
            </p:nvSpPr>
            <p:spPr>
              <a:xfrm>
                <a:off x="886907" y="2454244"/>
                <a:ext cx="1946938" cy="728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95DE870-E749-3E4E-2D6D-3D889C7FB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07" y="2454244"/>
                <a:ext cx="1946938" cy="728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B01D81D-84FB-67CE-8C3D-0781E628B8B7}"/>
              </a:ext>
            </a:extLst>
          </p:cNvPr>
          <p:cNvCxnSpPr>
            <a:cxnSpLocks/>
            <a:stCxn id="22" idx="3"/>
            <a:endCxn id="30" idx="1"/>
          </p:cNvCxnSpPr>
          <p:nvPr/>
        </p:nvCxnSpPr>
        <p:spPr>
          <a:xfrm flipV="1">
            <a:off x="2833845" y="2818638"/>
            <a:ext cx="45554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B8901F-D40D-74B0-6BF2-EA958C6C4587}"/>
                  </a:ext>
                </a:extLst>
              </p:cNvPr>
              <p:cNvSpPr txBox="1"/>
              <p:nvPr/>
            </p:nvSpPr>
            <p:spPr>
              <a:xfrm>
                <a:off x="3289385" y="2479827"/>
                <a:ext cx="1331709" cy="67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AB8901F-D40D-74B0-6BF2-EA958C6C4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385" y="2479827"/>
                <a:ext cx="1331709" cy="6776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>
            <a:extLst>
              <a:ext uri="{FF2B5EF4-FFF2-40B4-BE49-F238E27FC236}">
                <a16:creationId xmlns:a16="http://schemas.microsoft.com/office/drawing/2014/main" id="{1E07B7E2-B358-C9C9-0428-1428F553A755}"/>
              </a:ext>
            </a:extLst>
          </p:cNvPr>
          <p:cNvSpPr/>
          <p:nvPr/>
        </p:nvSpPr>
        <p:spPr>
          <a:xfrm>
            <a:off x="4799066" y="1278232"/>
            <a:ext cx="973233" cy="154040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E8B36E2-7E6B-4606-45AC-0E2745CEBC91}"/>
                  </a:ext>
                </a:extLst>
              </p:cNvPr>
              <p:cNvSpPr txBox="1"/>
              <p:nvPr/>
            </p:nvSpPr>
            <p:spPr>
              <a:xfrm>
                <a:off x="5954605" y="1709624"/>
                <a:ext cx="1371067" cy="67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E8B36E2-7E6B-4606-45AC-0E2745CEB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605" y="1709624"/>
                <a:ext cx="1371067" cy="6776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5B414E7E-B4F1-AD83-C189-457E82B12774}"/>
              </a:ext>
            </a:extLst>
          </p:cNvPr>
          <p:cNvSpPr txBox="1"/>
          <p:nvPr/>
        </p:nvSpPr>
        <p:spPr>
          <a:xfrm>
            <a:off x="7791344" y="1709624"/>
            <a:ext cx="3368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See our preprint for estimation of the coefficient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89ACC-C106-45B7-2533-50ED0FF8BBE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67008"/>
          <a:stretch/>
        </p:blipFill>
        <p:spPr>
          <a:xfrm>
            <a:off x="4799066" y="2862940"/>
            <a:ext cx="4410248" cy="3493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ADB65A-ED6B-7A93-0292-AFBCDA3B074D}"/>
              </a:ext>
            </a:extLst>
          </p:cNvPr>
          <p:cNvSpPr txBox="1"/>
          <p:nvPr/>
        </p:nvSpPr>
        <p:spPr>
          <a:xfrm>
            <a:off x="9475769" y="3738118"/>
            <a:ext cx="1799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Consistent with model results!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F89CB-64C5-16D0-F922-E29F4F47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4FCB15-1B63-7540-C155-EA2AE8F2D35D}"/>
              </a:ext>
            </a:extLst>
          </p:cNvPr>
          <p:cNvSpPr txBox="1"/>
          <p:nvPr/>
        </p:nvSpPr>
        <p:spPr>
          <a:xfrm>
            <a:off x="9411979" y="4731862"/>
            <a:ext cx="16152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/>
              <a:t>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C0F4E7-EDEA-ED36-51C6-0BE866215635}"/>
                  </a:ext>
                </a:extLst>
              </p:cNvPr>
              <p:cNvSpPr txBox="1"/>
              <p:nvPr/>
            </p:nvSpPr>
            <p:spPr>
              <a:xfrm>
                <a:off x="2780021" y="4261617"/>
                <a:ext cx="1625750" cy="794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C0F4E7-EDEA-ED36-51C6-0BE866215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021" y="4261617"/>
                <a:ext cx="1625750" cy="794641"/>
              </a:xfrm>
              <a:prstGeom prst="rect">
                <a:avLst/>
              </a:prstGeom>
              <a:blipFill>
                <a:blip r:embed="rId10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9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7E57CB-C9FB-BBE2-68C7-41562EBBB4BC}"/>
              </a:ext>
            </a:extLst>
          </p:cNvPr>
          <p:cNvSpPr txBox="1"/>
          <p:nvPr/>
        </p:nvSpPr>
        <p:spPr>
          <a:xfrm>
            <a:off x="536276" y="208247"/>
            <a:ext cx="11485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Conclusion: weaker circulation </a:t>
            </a:r>
            <a:r>
              <a:rPr lang="en-US" sz="3200" dirty="0">
                <a:sym typeface="Wingdings" pitchFamily="2" charset="2"/>
              </a:rPr>
              <a:t>causes weaker tropical free troposphere temperature gradient in a warmer climate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7D2C2-8F88-DC46-4FC0-0EED4BBF8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359" t="2634" r="3126" b="71691"/>
          <a:stretch/>
        </p:blipFill>
        <p:spPr>
          <a:xfrm>
            <a:off x="738995" y="1434287"/>
            <a:ext cx="4622720" cy="16712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982247-7561-9E99-B7D7-E11EB7BFC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30" t="69882" r="4813"/>
          <a:stretch/>
        </p:blipFill>
        <p:spPr>
          <a:xfrm>
            <a:off x="738995" y="3114835"/>
            <a:ext cx="4684144" cy="1734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3E275F-0A58-520A-7E49-DB40004DAC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23" t="69882" r="55366"/>
          <a:stretch/>
        </p:blipFill>
        <p:spPr>
          <a:xfrm>
            <a:off x="708282" y="4858639"/>
            <a:ext cx="4684145" cy="1734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BF3291-8F70-09F5-762F-ADFCEB134363}"/>
              </a:ext>
            </a:extLst>
          </p:cNvPr>
          <p:cNvSpPr txBox="1"/>
          <p:nvPr/>
        </p:nvSpPr>
        <p:spPr>
          <a:xfrm>
            <a:off x="6095999" y="2636375"/>
            <a:ext cx="3829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Weaker momentum advection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C068F-BDF0-EBA2-87EA-5680080703C5}"/>
              </a:ext>
            </a:extLst>
          </p:cNvPr>
          <p:cNvSpPr txBox="1"/>
          <p:nvPr/>
        </p:nvSpPr>
        <p:spPr>
          <a:xfrm>
            <a:off x="6095999" y="4348551"/>
            <a:ext cx="3829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Weaker pressure gradient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44E1FB-2A81-39ED-424F-EDFDC313ACB7}"/>
              </a:ext>
            </a:extLst>
          </p:cNvPr>
          <p:cNvSpPr txBox="1"/>
          <p:nvPr/>
        </p:nvSpPr>
        <p:spPr>
          <a:xfrm>
            <a:off x="6095999" y="6092355"/>
            <a:ext cx="3829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Weaker temperature gradient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6FBD1469-6253-1860-4CE4-791B88162FF0}"/>
              </a:ext>
            </a:extLst>
          </p:cNvPr>
          <p:cNvSpPr/>
          <p:nvPr/>
        </p:nvSpPr>
        <p:spPr>
          <a:xfrm>
            <a:off x="6095999" y="3191025"/>
            <a:ext cx="491706" cy="879895"/>
          </a:xfrm>
          <a:prstGeom prst="downArrow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1010C99E-A9CE-8E3D-400C-A293410CF509}"/>
              </a:ext>
            </a:extLst>
          </p:cNvPr>
          <p:cNvSpPr/>
          <p:nvPr/>
        </p:nvSpPr>
        <p:spPr>
          <a:xfrm>
            <a:off x="6095999" y="4998344"/>
            <a:ext cx="491706" cy="879895"/>
          </a:xfrm>
          <a:prstGeom prst="downArrow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6265DB-74A3-924B-9DE0-7DDA4F710AF7}"/>
                  </a:ext>
                </a:extLst>
              </p:cNvPr>
              <p:cNvSpPr txBox="1"/>
              <p:nvPr/>
            </p:nvSpPr>
            <p:spPr>
              <a:xfrm>
                <a:off x="7844287" y="3202593"/>
                <a:ext cx="3047094" cy="852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chemeClr val="tx1"/>
                    </a:solidFill>
                  </a:rPr>
                  <a:t>Momentum equation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𝜕𝛷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6265DB-74A3-924B-9DE0-7DDA4F710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287" y="3202593"/>
                <a:ext cx="3047094" cy="852669"/>
              </a:xfrm>
              <a:prstGeom prst="rect">
                <a:avLst/>
              </a:prstGeom>
              <a:blipFill>
                <a:blip r:embed="rId4"/>
                <a:stretch>
                  <a:fillRect l="-2200"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D268084-A30C-008C-E9A5-BB5E355E91BC}"/>
              </a:ext>
            </a:extLst>
          </p:cNvPr>
          <p:cNvSpPr txBox="1"/>
          <p:nvPr/>
        </p:nvSpPr>
        <p:spPr>
          <a:xfrm>
            <a:off x="7844286" y="5137330"/>
            <a:ext cx="30470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chemeClr val="tx1"/>
                </a:solidFill>
              </a:rPr>
              <a:t>Hydrostatic equation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5BD8B6-AC25-3778-D446-FC561F8A75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5797" t="11827" r="78186" b="77753"/>
          <a:stretch/>
        </p:blipFill>
        <p:spPr>
          <a:xfrm>
            <a:off x="1742537" y="2292953"/>
            <a:ext cx="1664898" cy="416225"/>
          </a:xfrm>
          <a:prstGeom prst="rect">
            <a:avLst/>
          </a:prstGeom>
        </p:spPr>
      </p:pic>
      <p:sp>
        <p:nvSpPr>
          <p:cNvPr id="19" name="Down Arrow 10">
            <a:extLst>
              <a:ext uri="{FF2B5EF4-FFF2-40B4-BE49-F238E27FC236}">
                <a16:creationId xmlns:a16="http://schemas.microsoft.com/office/drawing/2014/main" id="{3990ED87-E2DB-3E14-3A1D-420F3617E5F8}"/>
              </a:ext>
            </a:extLst>
          </p:cNvPr>
          <p:cNvSpPr/>
          <p:nvPr/>
        </p:nvSpPr>
        <p:spPr>
          <a:xfrm rot="2802728">
            <a:off x="6280045" y="1697002"/>
            <a:ext cx="491706" cy="879895"/>
          </a:xfrm>
          <a:prstGeom prst="downArrow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2E4ED5-C3BF-01F4-4E49-004832A91358}"/>
                  </a:ext>
                </a:extLst>
              </p:cNvPr>
              <p:cNvSpPr txBox="1"/>
              <p:nvPr/>
            </p:nvSpPr>
            <p:spPr>
              <a:xfrm>
                <a:off x="7014715" y="1451573"/>
                <a:ext cx="4728435" cy="531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Weaker circulation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𝑟𝑎𝑑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2E4ED5-C3BF-01F4-4E49-004832A91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715" y="1451573"/>
                <a:ext cx="4728435" cy="531556"/>
              </a:xfrm>
              <a:prstGeom prst="rect">
                <a:avLst/>
              </a:prstGeom>
              <a:blipFill>
                <a:blip r:embed="rId6"/>
                <a:stretch>
                  <a:fillRect l="-1340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A60F7E-37B3-4EEB-55E7-D5FD40FB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6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313EAC-E760-9D0E-12D6-63A1335F6B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25" t="9870" r="10435" b="11447"/>
          <a:stretch/>
        </p:blipFill>
        <p:spPr>
          <a:xfrm>
            <a:off x="536276" y="2508834"/>
            <a:ext cx="3491318" cy="34407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6609DB-A722-3461-1094-AF9BC6F7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821897-6BE1-BD6B-0AF0-09DEE936213A}"/>
              </a:ext>
            </a:extLst>
          </p:cNvPr>
          <p:cNvSpPr txBox="1"/>
          <p:nvPr/>
        </p:nvSpPr>
        <p:spPr>
          <a:xfrm>
            <a:off x="536276" y="1162048"/>
            <a:ext cx="30465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Heng Quan website: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Preprint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376EB-D88E-8689-A33D-0FC9738F7760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WTG approximation will be more accurate in the future! 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F6226-B051-F287-0607-CBAFE0F994D9}"/>
              </a:ext>
            </a:extLst>
          </p:cNvPr>
          <p:cNvSpPr txBox="1"/>
          <p:nvPr/>
        </p:nvSpPr>
        <p:spPr>
          <a:xfrm>
            <a:off x="4844143" y="1023549"/>
            <a:ext cx="71774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Advertisement: Professor </a:t>
            </a:r>
            <a:r>
              <a:rPr lang="en-US" sz="2400" b="1" dirty="0"/>
              <a:t>Yi Zhang</a:t>
            </a:r>
            <a:r>
              <a:rPr lang="en-US" sz="2400" dirty="0"/>
              <a:t> at the Courant Institute of Mathematical Sciences, New York University (Center for Atmosphere Ocean Science) is looking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PhD student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Postdoc</a:t>
            </a:r>
          </a:p>
          <a:p>
            <a:r>
              <a:rPr lang="en-US" sz="2400" dirty="0"/>
              <a:t>Interested in </a:t>
            </a:r>
            <a:r>
              <a:rPr lang="en-US" sz="2400" b="1" dirty="0"/>
              <a:t>heatwave &amp; atmospheric dynamics!</a:t>
            </a:r>
          </a:p>
        </p:txBody>
      </p:sp>
      <p:pic>
        <p:nvPicPr>
          <p:cNvPr id="9" name="Picture 8" descr="A person with short black hair&#10;&#10;Description automatically generated">
            <a:extLst>
              <a:ext uri="{FF2B5EF4-FFF2-40B4-BE49-F238E27FC236}">
                <a16:creationId xmlns:a16="http://schemas.microsoft.com/office/drawing/2014/main" id="{DEA70F4D-6EAD-3501-A3D6-6C755DF317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" b="14821"/>
          <a:stretch/>
        </p:blipFill>
        <p:spPr>
          <a:xfrm>
            <a:off x="8686800" y="3529933"/>
            <a:ext cx="3230397" cy="2737907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F83197-C08B-3B5C-0B74-BF0D511FB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1857" y="3526128"/>
            <a:ext cx="2901028" cy="28614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978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92"/>
    </mc:Choice>
    <mc:Fallback xmlns="">
      <p:transition spd="slow" advTm="42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393B2-4869-A6ED-61C7-1BA68E79BEE3}"/>
                  </a:ext>
                </a:extLst>
              </p:cNvPr>
              <p:cNvSpPr txBox="1"/>
              <p:nvPr/>
            </p:nvSpPr>
            <p:spPr>
              <a:xfrm>
                <a:off x="2717104" y="909143"/>
                <a:ext cx="6757792" cy="599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acc>
                      <m:accPr>
                        <m:chr m:val="⃗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 large-scale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≈1000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9393B2-4869-A6ED-61C7-1BA68E79B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104" y="909143"/>
                <a:ext cx="6757792" cy="599780"/>
              </a:xfrm>
              <a:prstGeom prst="rect">
                <a:avLst/>
              </a:prstGeom>
              <a:blipFill>
                <a:blip r:embed="rId3"/>
                <a:stretch>
                  <a:fillRect b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D6001C-297F-3A7C-6EA6-FAF45D64C50C}"/>
                  </a:ext>
                </a:extLst>
              </p:cNvPr>
              <p:cNvSpPr txBox="1"/>
              <p:nvPr/>
            </p:nvSpPr>
            <p:spPr>
              <a:xfrm>
                <a:off x="7617729" y="2132636"/>
                <a:ext cx="1985739" cy="722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D6001C-297F-3A7C-6EA6-FAF45D64C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729" y="2132636"/>
                <a:ext cx="1985739" cy="722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0F42F3-690F-5109-D73D-7EF88B63FFEC}"/>
                  </a:ext>
                </a:extLst>
              </p:cNvPr>
              <p:cNvSpPr txBox="1"/>
              <p:nvPr/>
            </p:nvSpPr>
            <p:spPr>
              <a:xfrm>
                <a:off x="7960481" y="2861372"/>
                <a:ext cx="1300233" cy="762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0F42F3-690F-5109-D73D-7EF88B63F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481" y="2861372"/>
                <a:ext cx="1300233" cy="7620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090B4B-F194-2F2C-6F79-27FE476C318F}"/>
                  </a:ext>
                </a:extLst>
              </p:cNvPr>
              <p:cNvSpPr txBox="1"/>
              <p:nvPr/>
            </p:nvSpPr>
            <p:spPr>
              <a:xfrm>
                <a:off x="6609217" y="3620799"/>
                <a:ext cx="4002760" cy="763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𝑔𝐻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090B4B-F194-2F2C-6F79-27FE476C3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217" y="3620799"/>
                <a:ext cx="4002760" cy="7638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BA767B-9F35-92A3-8B4A-AF50EF240DAD}"/>
                  </a:ext>
                </a:extLst>
              </p:cNvPr>
              <p:cNvSpPr txBox="1"/>
              <p:nvPr/>
            </p:nvSpPr>
            <p:spPr>
              <a:xfrm>
                <a:off x="1152212" y="5461387"/>
                <a:ext cx="373312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≈250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, horizontal variation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over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≈1000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BA767B-9F35-92A3-8B4A-AF50EF240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212" y="5461387"/>
                <a:ext cx="3733120" cy="707886"/>
              </a:xfrm>
              <a:prstGeom prst="rect">
                <a:avLst/>
              </a:prstGeom>
              <a:blipFill>
                <a:blip r:embed="rId8"/>
                <a:stretch>
                  <a:fillRect l="-1634" t="-4310" r="-2124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2B1DC0C-7E36-18FD-1976-AE4F69991C4C}"/>
              </a:ext>
            </a:extLst>
          </p:cNvPr>
          <p:cNvSpPr txBox="1"/>
          <p:nvPr/>
        </p:nvSpPr>
        <p:spPr>
          <a:xfrm>
            <a:off x="1265129" y="1635686"/>
            <a:ext cx="3507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midlatitude </a:t>
            </a:r>
            <a:r>
              <a:rPr lang="en-US" sz="2000" dirty="0"/>
              <a:t>free-troposphere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73218F-8168-E6DB-2618-430DA54F20DC}"/>
              </a:ext>
            </a:extLst>
          </p:cNvPr>
          <p:cNvSpPr txBox="1"/>
          <p:nvPr/>
        </p:nvSpPr>
        <p:spPr>
          <a:xfrm>
            <a:off x="7085556" y="1630365"/>
            <a:ext cx="30500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Tropical </a:t>
            </a:r>
            <a:r>
              <a:rPr lang="en-US" sz="2000" dirty="0"/>
              <a:t>free-troposphere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05155E-3D35-AB2D-DD3E-7429E6E29D7B}"/>
                  </a:ext>
                </a:extLst>
              </p:cNvPr>
              <p:cNvSpPr txBox="1"/>
              <p:nvPr/>
            </p:nvSpPr>
            <p:spPr>
              <a:xfrm>
                <a:off x="1899168" y="2132636"/>
                <a:ext cx="2239210" cy="7226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05155E-3D35-AB2D-DD3E-7429E6E29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168" y="2132636"/>
                <a:ext cx="2239210" cy="7226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38BBE8-6121-0C75-41C7-D7AF395113FD}"/>
                  </a:ext>
                </a:extLst>
              </p:cNvPr>
              <p:cNvSpPr txBox="1"/>
              <p:nvPr/>
            </p:nvSpPr>
            <p:spPr>
              <a:xfrm>
                <a:off x="2327329" y="2855270"/>
                <a:ext cx="1382888" cy="729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E38BBE8-6121-0C75-41C7-D7AF39511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329" y="2855270"/>
                <a:ext cx="1382888" cy="7295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8E55A7-31DD-2957-F626-25127BDF8E8B}"/>
                  </a:ext>
                </a:extLst>
              </p:cNvPr>
              <p:cNvSpPr txBox="1"/>
              <p:nvPr/>
            </p:nvSpPr>
            <p:spPr>
              <a:xfrm>
                <a:off x="487296" y="3615138"/>
                <a:ext cx="5062953" cy="763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𝑓𝑈𝐿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𝑓𝑈𝐿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𝑔𝐻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×10×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8E55A7-31DD-2957-F626-25127BDF8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96" y="3615138"/>
                <a:ext cx="5062953" cy="7638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D16AE7-C4E6-6567-84C4-E44971BF94D0}"/>
                  </a:ext>
                </a:extLst>
              </p:cNvPr>
              <p:cNvSpPr txBox="1"/>
              <p:nvPr/>
            </p:nvSpPr>
            <p:spPr>
              <a:xfrm>
                <a:off x="1017392" y="4384744"/>
                <a:ext cx="4002759" cy="729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D16AE7-C4E6-6567-84C4-E44971BF9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92" y="4384744"/>
                <a:ext cx="4002759" cy="7293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98EF25-38F9-E567-10BB-6C18C9CC8385}"/>
                  </a:ext>
                </a:extLst>
              </p:cNvPr>
              <p:cNvSpPr txBox="1"/>
              <p:nvPr/>
            </p:nvSpPr>
            <p:spPr>
              <a:xfrm>
                <a:off x="6744037" y="5461387"/>
                <a:ext cx="373312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≈250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, horizontal variation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over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≈1000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98EF25-38F9-E567-10BB-6C18C9CC8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037" y="5461387"/>
                <a:ext cx="3733120" cy="707886"/>
              </a:xfrm>
              <a:prstGeom prst="rect">
                <a:avLst/>
              </a:prstGeom>
              <a:blipFill>
                <a:blip r:embed="rId13"/>
                <a:stretch>
                  <a:fillRect l="-1631" t="-4310" r="-195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61AF98-CF89-EB6E-35AA-555C342CEF71}"/>
                  </a:ext>
                </a:extLst>
              </p:cNvPr>
              <p:cNvSpPr txBox="1"/>
              <p:nvPr/>
            </p:nvSpPr>
            <p:spPr>
              <a:xfrm>
                <a:off x="6609217" y="4388904"/>
                <a:ext cx="4002759" cy="7293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61AF98-CF89-EB6E-35AA-555C342CE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217" y="4388904"/>
                <a:ext cx="4002759" cy="729302"/>
              </a:xfrm>
              <a:prstGeom prst="rect">
                <a:avLst/>
              </a:prstGeom>
              <a:blipFill>
                <a:blip r:embed="rId14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4492564-C536-7AB0-B632-9A222D2619C6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weak temperature gradient approximation (Charney 1963, </a:t>
            </a:r>
            <a:r>
              <a:rPr lang="en-US" sz="3200" i="1" dirty="0"/>
              <a:t>JAS</a:t>
            </a:r>
            <a:r>
              <a:rPr lang="en-US" sz="32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8129F-FD07-1122-F484-D74035BF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2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4" grpId="0"/>
      <p:bldP spid="15" grpId="0"/>
      <p:bldP spid="16" grpId="0"/>
      <p:bldP spid="18" grpId="0"/>
      <p:bldP spid="1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F7FAC5-0266-CC00-2BF6-5DC27E39123E}"/>
              </a:ext>
            </a:extLst>
          </p:cNvPr>
          <p:cNvSpPr txBox="1"/>
          <p:nvPr/>
        </p:nvSpPr>
        <p:spPr>
          <a:xfrm>
            <a:off x="536276" y="1198920"/>
            <a:ext cx="104192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Tropical free troposphere cannot maintain large horizontal temperature gradient due to the smallness of the Coriolis parameter close to equator (Charney 1963, </a:t>
            </a:r>
            <a:r>
              <a:rPr lang="en-US" sz="2000" i="1" dirty="0"/>
              <a:t>JAS</a:t>
            </a:r>
            <a:r>
              <a:rPr lang="en-US" sz="2000" dirty="0"/>
              <a:t>).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Weak temperature gradient</a:t>
            </a:r>
            <a:r>
              <a:rPr lang="zh-CN" altLang="en-US" sz="2000" dirty="0"/>
              <a:t> </a:t>
            </a:r>
            <a:r>
              <a:rPr lang="en-US" altLang="zh-CN" sz="2000" dirty="0"/>
              <a:t>is NOT</a:t>
            </a:r>
            <a:r>
              <a:rPr lang="en-US" sz="2000" dirty="0"/>
              <a:t> zero temperature gradient; Convective regions can be ~3K warmer than subsiding regions (Bao et al., 2022, </a:t>
            </a:r>
            <a:r>
              <a:rPr lang="en-US" sz="2000" i="1" dirty="0"/>
              <a:t>JCLI</a:t>
            </a:r>
            <a:r>
              <a:rPr lang="en-US" sz="2000" dirty="0"/>
              <a:t>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B89F0F-3BEF-16BA-D2A6-B1CB9ECB2D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5" r="51067" b="78830"/>
          <a:stretch/>
        </p:blipFill>
        <p:spPr>
          <a:xfrm>
            <a:off x="536276" y="2830136"/>
            <a:ext cx="7644190" cy="16312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EF63D3-C1D1-036E-DF96-EEB98BB7F0AC}"/>
              </a:ext>
            </a:extLst>
          </p:cNvPr>
          <p:cNvSpPr txBox="1"/>
          <p:nvPr/>
        </p:nvSpPr>
        <p:spPr>
          <a:xfrm>
            <a:off x="536276" y="5659080"/>
            <a:ext cx="1055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Question: How will tropical free troposphere temperature gradient respond to global warming?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DF6C46-164D-6376-E79E-F523168A665B}"/>
                  </a:ext>
                </a:extLst>
              </p:cNvPr>
              <p:cNvSpPr txBox="1"/>
              <p:nvPr/>
            </p:nvSpPr>
            <p:spPr>
              <a:xfrm>
                <a:off x="8556073" y="3449697"/>
                <a:ext cx="345954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≈0.25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 over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≈1000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≈2.5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/>
                  <a:t> over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DF6C46-164D-6376-E79E-F523168A6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073" y="3449697"/>
                <a:ext cx="3459547" cy="707886"/>
              </a:xfrm>
              <a:prstGeom prst="rect">
                <a:avLst/>
              </a:prstGeom>
              <a:blipFill>
                <a:blip r:embed="rId3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702889-D7A7-DC15-CD08-D5F83EE318CB}"/>
                  </a:ext>
                </a:extLst>
              </p:cNvPr>
              <p:cNvSpPr txBox="1"/>
              <p:nvPr/>
            </p:nvSpPr>
            <p:spPr>
              <a:xfrm>
                <a:off x="1207014" y="4569778"/>
                <a:ext cx="602676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0" dirty="0">
                    <a:solidFill>
                      <a:schemeClr val="tx1"/>
                    </a:solidFill>
                  </a:rPr>
                  <a:t>Virtual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(1+0.61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where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600" dirty="0"/>
                  <a:t> is specific humidity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702889-D7A7-DC15-CD08-D5F83EE31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14" y="4569778"/>
                <a:ext cx="6026766" cy="338554"/>
              </a:xfrm>
              <a:prstGeom prst="rect">
                <a:avLst/>
              </a:prstGeom>
              <a:blipFill>
                <a:blip r:embed="rId4"/>
                <a:stretch>
                  <a:fillRect l="-506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7559631-8F11-F8D8-B515-D8CF5E8CB03D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weak temperature gradient approximation (Charney 1963, </a:t>
            </a:r>
            <a:r>
              <a:rPr lang="en-US" sz="3200" i="1" dirty="0"/>
              <a:t>JAS</a:t>
            </a:r>
            <a:r>
              <a:rPr lang="en-US" sz="32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1048E-74F6-8F03-1553-666F725D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959F8D-C545-834E-D832-43E2422856BD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GCM shows weaker temperature gradient in a warmer climate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E5712-76BE-C7D2-CF57-DFA33159D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68" r="51826"/>
          <a:stretch/>
        </p:blipFill>
        <p:spPr>
          <a:xfrm>
            <a:off x="536277" y="2041513"/>
            <a:ext cx="5294590" cy="42716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9FEB92-6724-D1CA-3744-0EBFF8B219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184"/>
          <a:stretch/>
        </p:blipFill>
        <p:spPr>
          <a:xfrm>
            <a:off x="536276" y="817845"/>
            <a:ext cx="10990545" cy="119884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4DB3F-629E-4A8F-E5B1-68B8AB80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556AE0-7D71-3D8E-7C0D-C50F35633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051" y="2016690"/>
            <a:ext cx="4943097" cy="429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8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862888-8E84-CF16-070A-4BE5E50A9F97}"/>
              </a:ext>
            </a:extLst>
          </p:cNvPr>
          <p:cNvSpPr txBox="1"/>
          <p:nvPr/>
        </p:nvSpPr>
        <p:spPr>
          <a:xfrm>
            <a:off x="536277" y="208247"/>
            <a:ext cx="973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Hypothesis: masked CO2 forcing </a:t>
            </a:r>
            <a:r>
              <a:rPr lang="en-US" sz="3200" dirty="0">
                <a:sym typeface="Wingdings" pitchFamily="2" charset="2"/>
              </a:rPr>
              <a:t> weaker T gradient  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4E7F62-0EDD-E243-B9A4-09B38E2E6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4" t="6397"/>
          <a:stretch/>
        </p:blipFill>
        <p:spPr>
          <a:xfrm>
            <a:off x="536276" y="1069676"/>
            <a:ext cx="3763726" cy="2251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2A2B97-6023-5D50-A468-A5300CEC436D}"/>
              </a:ext>
            </a:extLst>
          </p:cNvPr>
          <p:cNvSpPr txBox="1"/>
          <p:nvPr/>
        </p:nvSpPr>
        <p:spPr>
          <a:xfrm>
            <a:off x="5359881" y="1443842"/>
            <a:ext cx="4914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Merlis</a:t>
            </a:r>
            <a:r>
              <a:rPr lang="en-US" sz="2000" dirty="0"/>
              <a:t> 2015, </a:t>
            </a:r>
            <a:r>
              <a:rPr lang="en-US" sz="2000" i="1" dirty="0"/>
              <a:t>PNAS</a:t>
            </a:r>
          </a:p>
          <a:p>
            <a:endParaRPr lang="en-US" sz="2000" dirty="0"/>
          </a:p>
          <a:p>
            <a:r>
              <a:rPr lang="en-US" sz="2000" dirty="0"/>
              <a:t>Larger CO2 forcing in subsiding regions </a:t>
            </a:r>
            <a:r>
              <a:rPr lang="en-US" sz="2000" dirty="0">
                <a:sym typeface="Wingdings" pitchFamily="2" charset="2"/>
              </a:rPr>
              <a:t>causes greater free troposphere warming?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91A85-E963-32A0-0F3D-D3C6517E0018}"/>
              </a:ext>
            </a:extLst>
          </p:cNvPr>
          <p:cNvSpPr txBox="1"/>
          <p:nvPr/>
        </p:nvSpPr>
        <p:spPr>
          <a:xfrm>
            <a:off x="536276" y="5788324"/>
            <a:ext cx="10987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Without CO2 forcing, temperature gradient still becomes weaker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4D1D05-28A1-32CE-DE24-75E5D863D0E9}"/>
              </a:ext>
            </a:extLst>
          </p:cNvPr>
          <p:cNvSpPr txBox="1"/>
          <p:nvPr/>
        </p:nvSpPr>
        <p:spPr>
          <a:xfrm>
            <a:off x="9982200" y="300635"/>
            <a:ext cx="6771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3200" dirty="0">
                <a:effectLst/>
                <a:latin typeface="Apple Color Emoji" pitchFamily="2" charset="0"/>
                <a:ea typeface="DengXian" panose="02010600030101010101" pitchFamily="2" charset="-122"/>
                <a:cs typeface="Apple Color Emoji" pitchFamily="2" charset="0"/>
              </a:rPr>
              <a:t>❌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2912C5-0A36-4793-9421-4F3ED1E16A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717"/>
          <a:stretch/>
        </p:blipFill>
        <p:spPr>
          <a:xfrm>
            <a:off x="536275" y="3597823"/>
            <a:ext cx="11181111" cy="206394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6CDFB4-1AF9-8E28-CA5B-6B4A1D6E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5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7629D7-05FA-268E-3812-690B1BBD31F1}"/>
              </a:ext>
            </a:extLst>
          </p:cNvPr>
          <p:cNvSpPr txBox="1"/>
          <p:nvPr/>
        </p:nvSpPr>
        <p:spPr>
          <a:xfrm>
            <a:off x="536276" y="208247"/>
            <a:ext cx="9728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Hypothesis: patterned SST warming </a:t>
            </a:r>
            <a:r>
              <a:rPr lang="en-US" sz="3200" dirty="0">
                <a:sym typeface="Wingdings" pitchFamily="2" charset="2"/>
              </a:rPr>
              <a:t> weaker T gradient</a:t>
            </a:r>
            <a:r>
              <a:rPr lang="en-US" sz="3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7DC73-4DDB-92BF-1906-AF3A365918C3}"/>
              </a:ext>
            </a:extLst>
          </p:cNvPr>
          <p:cNvSpPr txBox="1"/>
          <p:nvPr/>
        </p:nvSpPr>
        <p:spPr>
          <a:xfrm>
            <a:off x="536276" y="983403"/>
            <a:ext cx="10987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Larger surface warming in subsiding regions </a:t>
            </a:r>
            <a:r>
              <a:rPr lang="en-US" sz="2000" dirty="0">
                <a:sym typeface="Wingdings" pitchFamily="2" charset="2"/>
              </a:rPr>
              <a:t> larger free-troposphere warming?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377CF4-193F-42F4-6532-DEEA604665F9}"/>
              </a:ext>
            </a:extLst>
          </p:cNvPr>
          <p:cNvSpPr txBox="1"/>
          <p:nvPr/>
        </p:nvSpPr>
        <p:spPr>
          <a:xfrm>
            <a:off x="536276" y="5788324"/>
            <a:ext cx="10987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Without patterned SST warming, temperature gradient still becomes weaker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C4F7A-EB68-ADC7-3C56-A04F3D03C1EE}"/>
              </a:ext>
            </a:extLst>
          </p:cNvPr>
          <p:cNvSpPr txBox="1"/>
          <p:nvPr/>
        </p:nvSpPr>
        <p:spPr>
          <a:xfrm>
            <a:off x="10265229" y="327713"/>
            <a:ext cx="6771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3200" dirty="0">
                <a:effectLst/>
                <a:latin typeface="Apple Color Emoji" pitchFamily="2" charset="0"/>
                <a:ea typeface="DengXian" panose="02010600030101010101" pitchFamily="2" charset="-122"/>
                <a:cs typeface="Apple Color Emoji" pitchFamily="2" charset="0"/>
              </a:rPr>
              <a:t>❌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53CC43-A681-2291-9CF3-1C7D48BB3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717"/>
          <a:stretch/>
        </p:blipFill>
        <p:spPr>
          <a:xfrm>
            <a:off x="536276" y="1573894"/>
            <a:ext cx="11181111" cy="20639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D246B-C8BC-6DAC-7568-A72E950E9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282" b="-631"/>
          <a:stretch/>
        </p:blipFill>
        <p:spPr>
          <a:xfrm>
            <a:off x="536276" y="3637834"/>
            <a:ext cx="11181111" cy="215048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3A62D-0EC6-2520-0266-7C0D4B664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5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C592FC-FA87-00FB-41E5-3B3D70398C78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GCM shows weaker temperature gradient in a warmer climate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239E36-0A01-7288-3866-E8A40578E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6" y="1210433"/>
            <a:ext cx="9870680" cy="36997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B3DB1A-5610-7DBF-0E2C-5071CEAEE232}"/>
              </a:ext>
            </a:extLst>
          </p:cNvPr>
          <p:cNvSpPr txBox="1"/>
          <p:nvPr/>
        </p:nvSpPr>
        <p:spPr>
          <a:xfrm>
            <a:off x="536276" y="5327614"/>
            <a:ext cx="7236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Annual mean results similar to January mean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19AA01-760F-20C9-9C81-C72106A8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2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293FB4-3D3A-51B8-1BE3-CA4459D4CD99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weak temperature gradient approximation (Charney 1963, </a:t>
            </a:r>
            <a:r>
              <a:rPr lang="en-US" sz="3200" i="1" dirty="0"/>
              <a:t>JAS</a:t>
            </a:r>
            <a:r>
              <a:rPr lang="en-US" sz="32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1658B3-C7DA-976F-7EE1-40F69A217BFA}"/>
                  </a:ext>
                </a:extLst>
              </p:cNvPr>
              <p:cNvSpPr txBox="1"/>
              <p:nvPr/>
            </p:nvSpPr>
            <p:spPr>
              <a:xfrm>
                <a:off x="536276" y="1501536"/>
                <a:ext cx="4438495" cy="883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1658B3-C7DA-976F-7EE1-40F69A217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6" y="1501536"/>
                <a:ext cx="4438495" cy="88344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B11966-A390-7511-B423-F0D8583BCE0C}"/>
                  </a:ext>
                </a:extLst>
              </p:cNvPr>
              <p:cNvSpPr txBox="1"/>
              <p:nvPr/>
            </p:nvSpPr>
            <p:spPr>
              <a:xfrm>
                <a:off x="9439014" y="4892075"/>
                <a:ext cx="231755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>
                    <a:solidFill>
                      <a:schemeClr val="tx1"/>
                    </a:solidFill>
                  </a:rPr>
                  <a:t>Virtual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(1+0.61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B11966-A390-7511-B423-F0D8583BC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014" y="4892075"/>
                <a:ext cx="2317557" cy="707886"/>
              </a:xfrm>
              <a:prstGeom prst="rect">
                <a:avLst/>
              </a:prstGeom>
              <a:blipFill>
                <a:blip r:embed="rId4"/>
                <a:stretch>
                  <a:fillRect l="-2732" t="-5263" r="-2186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3A4E1C-BD4C-F07A-486B-55FA2C0799F4}"/>
                  </a:ext>
                </a:extLst>
              </p:cNvPr>
              <p:cNvSpPr txBox="1"/>
              <p:nvPr/>
            </p:nvSpPr>
            <p:spPr>
              <a:xfrm>
                <a:off x="536276" y="997328"/>
                <a:ext cx="85859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For large-scale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≈1000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2400" dirty="0"/>
                  <a:t>) motion in tropical free-troposphere: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3A4E1C-BD4C-F07A-486B-55FA2C079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6" y="997328"/>
                <a:ext cx="8585953" cy="461665"/>
              </a:xfrm>
              <a:prstGeom prst="rect">
                <a:avLst/>
              </a:prstGeom>
              <a:blipFill>
                <a:blip r:embed="rId5"/>
                <a:stretch>
                  <a:fillRect l="-118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77EB2F-D3CA-D0AB-E536-06617C8EA0B5}"/>
                  </a:ext>
                </a:extLst>
              </p:cNvPr>
              <p:cNvSpPr txBox="1"/>
              <p:nvPr/>
            </p:nvSpPr>
            <p:spPr>
              <a:xfrm>
                <a:off x="1555240" y="2676058"/>
                <a:ext cx="2408150" cy="848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77EB2F-D3CA-D0AB-E536-06617C8EA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240" y="2676058"/>
                <a:ext cx="2408150" cy="848758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26988C-B4B5-A95D-5C2A-EE83414A5B38}"/>
                  </a:ext>
                </a:extLst>
              </p:cNvPr>
              <p:cNvSpPr txBox="1"/>
              <p:nvPr/>
            </p:nvSpPr>
            <p:spPr>
              <a:xfrm>
                <a:off x="1524005" y="3500102"/>
                <a:ext cx="2483908" cy="787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26988C-B4B5-A95D-5C2A-EE83414A5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5" y="3500102"/>
                <a:ext cx="2483908" cy="787267"/>
              </a:xfrm>
              <a:prstGeom prst="rect">
                <a:avLst/>
              </a:prstGeom>
              <a:blipFill>
                <a:blip r:embed="rId7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2BC006-8FE1-726E-9F8C-0B911892935A}"/>
                  </a:ext>
                </a:extLst>
              </p:cNvPr>
              <p:cNvSpPr txBox="1"/>
              <p:nvPr/>
            </p:nvSpPr>
            <p:spPr>
              <a:xfrm>
                <a:off x="4943120" y="3069682"/>
                <a:ext cx="3237346" cy="898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𝑔𝐻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2BC006-8FE1-726E-9F8C-0B9118929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120" y="3069682"/>
                <a:ext cx="3237346" cy="898259"/>
              </a:xfrm>
              <a:prstGeom prst="rect">
                <a:avLst/>
              </a:prstGeom>
              <a:blipFill>
                <a:blip r:embed="rId8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81D92F-653F-63B1-DE14-479574BFEACD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>
            <a:off x="2755524" y="2254543"/>
            <a:ext cx="3791" cy="4215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>
            <a:extLst>
              <a:ext uri="{FF2B5EF4-FFF2-40B4-BE49-F238E27FC236}">
                <a16:creationId xmlns:a16="http://schemas.microsoft.com/office/drawing/2014/main" id="{C29737AE-7A43-3481-3B35-B3478506DE7A}"/>
              </a:ext>
            </a:extLst>
          </p:cNvPr>
          <p:cNvSpPr/>
          <p:nvPr/>
        </p:nvSpPr>
        <p:spPr>
          <a:xfrm>
            <a:off x="3833119" y="3037375"/>
            <a:ext cx="703417" cy="82847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306711-5CDB-FD56-F32B-C2F6D837B93A}"/>
              </a:ext>
            </a:extLst>
          </p:cNvPr>
          <p:cNvSpPr txBox="1"/>
          <p:nvPr/>
        </p:nvSpPr>
        <p:spPr>
          <a:xfrm>
            <a:off x="6561793" y="1668622"/>
            <a:ext cx="4615157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Question: How will tropical free tropospheric temperature gradient respond to global warming?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C2AFF0-8EAD-88C4-762B-EEB7DFFD520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445" r="51067" b="78830"/>
          <a:stretch/>
        </p:blipFill>
        <p:spPr>
          <a:xfrm>
            <a:off x="536276" y="4328580"/>
            <a:ext cx="8598590" cy="183487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6F4CB-5732-02C5-0703-D43DD8C3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5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/>
      <p:bldP spid="19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AFF4B3-EEC3-7A8C-D7D6-4D5463F76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6" y="895610"/>
            <a:ext cx="10158722" cy="44655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D07E02-F6E4-591D-9364-C218CB5CC3F0}"/>
              </a:ext>
            </a:extLst>
          </p:cNvPr>
          <p:cNvSpPr txBox="1"/>
          <p:nvPr/>
        </p:nvSpPr>
        <p:spPr>
          <a:xfrm>
            <a:off x="492434" y="5618647"/>
            <a:ext cx="10411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Weaker meridional pressure gradients balanced by weaker Coriolis force (i.e. weaker westerly)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B5B431-A699-3E39-9103-1780EE4424BA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Hypothesis: circulation weakening</a:t>
            </a:r>
            <a:r>
              <a:rPr lang="en-US" sz="3200" dirty="0">
                <a:sym typeface="Wingdings" pitchFamily="2" charset="2"/>
              </a:rPr>
              <a:t>  weaker T gradient</a:t>
            </a:r>
            <a:r>
              <a:rPr lang="en-US" sz="3200" dirty="0"/>
              <a:t> ✅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D80770-30B8-44D4-C580-B9AEF918F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10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91B9A7-4DBE-05C2-DB3C-FD0F42962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5" y="945714"/>
            <a:ext cx="10224525" cy="44342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124F25-04BA-4490-9940-2AF4B7BA3C3D}"/>
              </a:ext>
            </a:extLst>
          </p:cNvPr>
          <p:cNvSpPr txBox="1"/>
          <p:nvPr/>
        </p:nvSpPr>
        <p:spPr>
          <a:xfrm>
            <a:off x="492434" y="5618647"/>
            <a:ext cx="10411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Decomposition of momentum advection terms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73A5BA-3BD5-E710-1E52-C0634992F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BC1280-96E6-0D72-D6C4-0601678911D2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Hypothesis: circulation weakening</a:t>
            </a:r>
            <a:r>
              <a:rPr lang="en-US" sz="3200" dirty="0">
                <a:sym typeface="Wingdings" pitchFamily="2" charset="2"/>
              </a:rPr>
              <a:t>  weaker T gradient</a:t>
            </a:r>
            <a:r>
              <a:rPr lang="en-US" sz="3200" dirty="0"/>
              <a:t> ✅</a:t>
            </a:r>
          </a:p>
        </p:txBody>
      </p:sp>
    </p:spTree>
    <p:extLst>
      <p:ext uri="{BB962C8B-B14F-4D97-AF65-F5344CB8AC3E}">
        <p14:creationId xmlns:p14="http://schemas.microsoft.com/office/powerpoint/2010/main" val="2466846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E2ACFF-70F2-BBB0-6F5C-802D7E47FCA7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CRM verification: weaker circulation </a:t>
            </a:r>
            <a:r>
              <a:rPr lang="en-US" sz="3200" dirty="0">
                <a:sym typeface="Wingdings" pitchFamily="2" charset="2"/>
              </a:rPr>
              <a:t> weaker T gradient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8CB0F-9C48-60CC-C141-3A31782ACC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36" b="36286"/>
          <a:stretch/>
        </p:blipFill>
        <p:spPr>
          <a:xfrm>
            <a:off x="536276" y="878722"/>
            <a:ext cx="5276565" cy="1975309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8FCC61D0-80ED-40F4-EFDF-014DF27C420B}"/>
              </a:ext>
            </a:extLst>
          </p:cNvPr>
          <p:cNvSpPr/>
          <p:nvPr/>
        </p:nvSpPr>
        <p:spPr>
          <a:xfrm>
            <a:off x="4903938" y="1529060"/>
            <a:ext cx="475989" cy="951780"/>
          </a:xfrm>
          <a:prstGeom prst="downArrow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734583-2B5D-AC9B-5D63-E0A7CE844529}"/>
                  </a:ext>
                </a:extLst>
              </p:cNvPr>
              <p:cNvSpPr txBox="1"/>
              <p:nvPr/>
            </p:nvSpPr>
            <p:spPr>
              <a:xfrm>
                <a:off x="6216322" y="1390487"/>
                <a:ext cx="4794317" cy="1228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Cold end subsiding velocity: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0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(&lt;0)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: radiative cooling rate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: stability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734583-2B5D-AC9B-5D63-E0A7CE844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322" y="1390487"/>
                <a:ext cx="4794317" cy="1228926"/>
              </a:xfrm>
              <a:prstGeom prst="rect">
                <a:avLst/>
              </a:prstGeom>
              <a:blipFill>
                <a:blip r:embed="rId4"/>
                <a:stretch>
                  <a:fillRect l="-1399" t="-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364DD682-8F6F-14FF-7208-03B71327D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493" y="3385444"/>
            <a:ext cx="3283531" cy="25502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234ED3-EF31-9755-A157-70F8584BA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6272" y="3385444"/>
            <a:ext cx="3217666" cy="2593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3FA871-0EBE-9EB5-45B6-49355D930760}"/>
                  </a:ext>
                </a:extLst>
              </p:cNvPr>
              <p:cNvSpPr txBox="1"/>
              <p:nvPr/>
            </p:nvSpPr>
            <p:spPr>
              <a:xfrm>
                <a:off x="1924306" y="6116628"/>
                <a:ext cx="330217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warmer SST (larger stability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83FA871-0EBE-9EB5-45B6-49355D930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306" y="6116628"/>
                <a:ext cx="3302176" cy="400110"/>
              </a:xfrm>
              <a:prstGeom prst="rect">
                <a:avLst/>
              </a:prstGeom>
              <a:blipFill>
                <a:blip r:embed="rId7"/>
                <a:stretch>
                  <a:fillRect l="-2033" t="-7576" r="-1479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B7BD6B-85A7-70FB-0F65-B5ADFCC66A7E}"/>
              </a:ext>
            </a:extLst>
          </p:cNvPr>
          <p:cNvCxnSpPr>
            <a:cxnSpLocks/>
          </p:cNvCxnSpPr>
          <p:nvPr/>
        </p:nvCxnSpPr>
        <p:spPr>
          <a:xfrm flipH="1">
            <a:off x="2435526" y="6047952"/>
            <a:ext cx="2279737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70A023-B1D7-6059-C9CE-9F02A1E44D0C}"/>
                  </a:ext>
                </a:extLst>
              </p:cNvPr>
              <p:cNvSpPr txBox="1"/>
              <p:nvPr/>
            </p:nvSpPr>
            <p:spPr>
              <a:xfrm>
                <a:off x="249763" y="4482305"/>
                <a:ext cx="120328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smaller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70A023-B1D7-6059-C9CE-9F02A1E44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63" y="4482305"/>
                <a:ext cx="1203289" cy="400110"/>
              </a:xfrm>
              <a:prstGeom prst="rect">
                <a:avLst/>
              </a:prstGeom>
              <a:blipFill>
                <a:blip r:embed="rId8"/>
                <a:stretch>
                  <a:fillRect l="-558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A556CAD-10CB-6944-2B8D-75490D4C3490}"/>
              </a:ext>
            </a:extLst>
          </p:cNvPr>
          <p:cNvCxnSpPr>
            <a:cxnSpLocks/>
          </p:cNvCxnSpPr>
          <p:nvPr/>
        </p:nvCxnSpPr>
        <p:spPr>
          <a:xfrm flipV="1">
            <a:off x="1563399" y="3728988"/>
            <a:ext cx="12526" cy="163464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5E4068-55BA-1D20-B479-7F38FA365C1F}"/>
                  </a:ext>
                </a:extLst>
              </p:cNvPr>
              <p:cNvSpPr txBox="1"/>
              <p:nvPr/>
            </p:nvSpPr>
            <p:spPr>
              <a:xfrm>
                <a:off x="7038061" y="6116628"/>
                <a:ext cx="153183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5E4068-55BA-1D20-B479-7F38FA365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061" y="6116628"/>
                <a:ext cx="1531831" cy="400110"/>
              </a:xfrm>
              <a:prstGeom prst="rect">
                <a:avLst/>
              </a:prstGeom>
              <a:blipFill>
                <a:blip r:embed="rId9"/>
                <a:stretch>
                  <a:fillRect l="-438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5BA9677-854A-31FD-5F9B-3BC87C5C06C0}"/>
              </a:ext>
            </a:extLst>
          </p:cNvPr>
          <p:cNvCxnSpPr>
            <a:cxnSpLocks/>
          </p:cNvCxnSpPr>
          <p:nvPr/>
        </p:nvCxnSpPr>
        <p:spPr>
          <a:xfrm flipH="1">
            <a:off x="6645320" y="6047952"/>
            <a:ext cx="2279737" cy="0"/>
          </a:xfrm>
          <a:prstGeom prst="straightConnector1">
            <a:avLst/>
          </a:prstGeom>
          <a:ln w="38100">
            <a:solidFill>
              <a:srgbClr val="0070C0"/>
            </a:solidFill>
            <a:prstDash val="solid"/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BA0A2D-5336-E3A5-56D6-9CCFFBDB8E9E}"/>
                  </a:ext>
                </a:extLst>
              </p:cNvPr>
              <p:cNvSpPr txBox="1"/>
              <p:nvPr/>
            </p:nvSpPr>
            <p:spPr>
              <a:xfrm>
                <a:off x="9435074" y="4546311"/>
                <a:ext cx="120328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smaller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9BA0A2D-5336-E3A5-56D6-9CCFFBDB8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074" y="4546311"/>
                <a:ext cx="1203289" cy="400110"/>
              </a:xfrm>
              <a:prstGeom prst="rect">
                <a:avLst/>
              </a:prstGeom>
              <a:blipFill>
                <a:blip r:embed="rId10"/>
                <a:stretch>
                  <a:fillRect l="-5584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F22E76B-2256-7CE0-0405-89BE630E99CF}"/>
              </a:ext>
            </a:extLst>
          </p:cNvPr>
          <p:cNvCxnSpPr>
            <a:cxnSpLocks/>
          </p:cNvCxnSpPr>
          <p:nvPr/>
        </p:nvCxnSpPr>
        <p:spPr>
          <a:xfrm flipV="1">
            <a:off x="9305532" y="3728988"/>
            <a:ext cx="12526" cy="163464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DE678CF-32FB-F80C-821C-505048A517F2}"/>
                  </a:ext>
                </a:extLst>
              </p:cNvPr>
              <p:cNvSpPr txBox="1"/>
              <p:nvPr/>
            </p:nvSpPr>
            <p:spPr>
              <a:xfrm>
                <a:off x="2903388" y="2916659"/>
                <a:ext cx="134401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1. 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DE678CF-32FB-F80C-821C-505048A51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388" y="2916659"/>
                <a:ext cx="1344012" cy="400110"/>
              </a:xfrm>
              <a:prstGeom prst="rect">
                <a:avLst/>
              </a:prstGeom>
              <a:blipFill>
                <a:blip r:embed="rId11"/>
                <a:stretch>
                  <a:fillRect l="-4525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0F61B08-B0B5-EDE5-D6B7-178E44BBED84}"/>
                  </a:ext>
                </a:extLst>
              </p:cNvPr>
              <p:cNvSpPr txBox="1"/>
              <p:nvPr/>
            </p:nvSpPr>
            <p:spPr>
              <a:xfrm>
                <a:off x="6444074" y="2916659"/>
                <a:ext cx="280295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2</a:t>
                </a:r>
                <a:r>
                  <a:rPr lang="en-US" sz="2000" dirty="0">
                    <a:solidFill>
                      <a:schemeClr val="tx1"/>
                    </a:solidFill>
                  </a:rPr>
                  <a:t>. Fix SST (fix stability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0F61B08-B0B5-EDE5-D6B7-178E44BBE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074" y="2916659"/>
                <a:ext cx="2802950" cy="400110"/>
              </a:xfrm>
              <a:prstGeom prst="rect">
                <a:avLst/>
              </a:prstGeom>
              <a:blipFill>
                <a:blip r:embed="rId12"/>
                <a:stretch>
                  <a:fillRect l="-217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1DB8465-9B3F-31EB-E493-19A46BDE70EB}"/>
                  </a:ext>
                </a:extLst>
              </p:cNvPr>
              <p:cNvSpPr txBox="1"/>
              <p:nvPr/>
            </p:nvSpPr>
            <p:spPr>
              <a:xfrm>
                <a:off x="6709861" y="3740829"/>
                <a:ext cx="124915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1DB8465-9B3F-31EB-E493-19A46BDE7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861" y="3740829"/>
                <a:ext cx="1249151" cy="400110"/>
              </a:xfrm>
              <a:prstGeom prst="rect">
                <a:avLst/>
              </a:prstGeom>
              <a:blipFill>
                <a:blip r:embed="rId1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AB6392-3347-9C5C-7DF3-0F06D9322C5A}"/>
                  </a:ext>
                </a:extLst>
              </p:cNvPr>
              <p:cNvSpPr txBox="1"/>
              <p:nvPr/>
            </p:nvSpPr>
            <p:spPr>
              <a:xfrm>
                <a:off x="3822060" y="3720302"/>
                <a:ext cx="893203" cy="670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AB6392-3347-9C5C-7DF3-0F06D9322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060" y="3720302"/>
                <a:ext cx="893203" cy="670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F11E10-9D02-7DB1-9ADC-3B872BEF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0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4" grpId="0"/>
      <p:bldP spid="26" grpId="0"/>
      <p:bldP spid="29" grpId="0"/>
      <p:bldP spid="30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F96462-8ACD-72BC-0E99-B8528CC25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6" y="988271"/>
            <a:ext cx="8493912" cy="5431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9FC082-874A-74F5-987D-5C5CBBB7CDCC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CRM verification: weaker circulation </a:t>
            </a:r>
            <a:r>
              <a:rPr lang="en-US" sz="3200" dirty="0">
                <a:sym typeface="Wingdings" pitchFamily="2" charset="2"/>
              </a:rPr>
              <a:t> weaker T gradient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E00629-0430-E325-AD5F-3915D51EDFB1}"/>
                  </a:ext>
                </a:extLst>
              </p:cNvPr>
              <p:cNvSpPr txBox="1"/>
              <p:nvPr/>
            </p:nvSpPr>
            <p:spPr>
              <a:xfrm>
                <a:off x="8522396" y="5128718"/>
                <a:ext cx="2644557" cy="890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Momentum equation: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E00629-0430-E325-AD5F-3915D51ED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396" y="5128718"/>
                <a:ext cx="2644557" cy="890628"/>
              </a:xfrm>
              <a:prstGeom prst="rect">
                <a:avLst/>
              </a:prstGeom>
              <a:blipFill>
                <a:blip r:embed="rId3"/>
                <a:stretch>
                  <a:fillRect l="-2304" t="-3425" r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8185FA-FA95-6CB9-71B4-DE7B7A56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85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A98F1D-8BE0-7A10-A5C7-0873D2A09865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CRM verification: weaker circulation </a:t>
            </a:r>
            <a:r>
              <a:rPr lang="en-US" sz="3200" dirty="0">
                <a:sym typeface="Wingdings" pitchFamily="2" charset="2"/>
              </a:rPr>
              <a:t> weaker T gradient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AB5F3-DFB7-ADCC-5376-4B5313FF5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6" y="975424"/>
            <a:ext cx="8699326" cy="4410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957F3B-8DCC-4A2C-361A-04B066E3C9B8}"/>
                  </a:ext>
                </a:extLst>
              </p:cNvPr>
              <p:cNvSpPr txBox="1"/>
              <p:nvPr/>
            </p:nvSpPr>
            <p:spPr>
              <a:xfrm>
                <a:off x="492434" y="5618647"/>
                <a:ext cx="104114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2-D horizontal velocity structures show </a:t>
                </a:r>
                <a:r>
                  <a:rPr lang="en-US" sz="2000" b="1"/>
                  <a:t>regime shift </a:t>
                </a:r>
                <a:r>
                  <a:rPr lang="en-US" sz="2000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r>
                  <a:rPr lang="en-US" sz="2000" dirty="0"/>
                  <a:t> becomes very small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957F3B-8DCC-4A2C-361A-04B066E3C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34" y="5618647"/>
                <a:ext cx="10411473" cy="400110"/>
              </a:xfrm>
              <a:prstGeom prst="rect">
                <a:avLst/>
              </a:prstGeom>
              <a:blipFill>
                <a:blip r:embed="rId3"/>
                <a:stretch>
                  <a:fillRect l="-644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94196E-8ABF-5274-8724-745F8800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4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959F8D-C545-834E-D832-43E2422856BD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GCM shows weaker temperature gradient in a warmer climate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E5712-76BE-C7D2-CF57-DFA33159D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717" r="51223" b="78814"/>
          <a:stretch/>
        </p:blipFill>
        <p:spPr>
          <a:xfrm>
            <a:off x="1907884" y="803908"/>
            <a:ext cx="8074324" cy="1611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45C7D0-D86A-692F-98EF-E7FBFF630B73}"/>
                  </a:ext>
                </a:extLst>
              </p:cNvPr>
              <p:cNvSpPr txBox="1"/>
              <p:nvPr/>
            </p:nvSpPr>
            <p:spPr>
              <a:xfrm>
                <a:off x="3415554" y="4191302"/>
                <a:ext cx="505898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CM2.5 (coupled GCM), +1% CO2/</a:t>
                </a:r>
                <a:r>
                  <a:rPr lang="en-US" sz="2400" dirty="0" err="1"/>
                  <a:t>yr</a:t>
                </a:r>
                <a:endParaRPr lang="en-US" sz="2400" dirty="0"/>
              </a:p>
              <a:p>
                <a:r>
                  <a:rPr lang="en-US" sz="2400" dirty="0"/>
                  <a:t>Present climate: </a:t>
                </a:r>
                <a:r>
                  <a:rPr lang="en-US" sz="2400" dirty="0" err="1"/>
                  <a:t>yr</a:t>
                </a:r>
                <a:r>
                  <a:rPr lang="en-US" sz="2400" dirty="0"/>
                  <a:t> 1~10 average</a:t>
                </a:r>
              </a:p>
              <a:p>
                <a:r>
                  <a:rPr lang="en-US" sz="2400" dirty="0"/>
                  <a:t>Warmer climate: </a:t>
                </a:r>
                <a:r>
                  <a:rPr lang="en-US" sz="2400" dirty="0" err="1"/>
                  <a:t>yr</a:t>
                </a:r>
                <a:r>
                  <a:rPr lang="en-US" sz="2400" dirty="0"/>
                  <a:t> 131~140 average</a:t>
                </a:r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400" dirty="0"/>
                  <a:t>: warmer climate – present climate 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45C7D0-D86A-692F-98EF-E7FBFF630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554" y="4191302"/>
                <a:ext cx="5058981" cy="1938992"/>
              </a:xfrm>
              <a:prstGeom prst="rect">
                <a:avLst/>
              </a:prstGeom>
              <a:blipFill>
                <a:blip r:embed="rId3"/>
                <a:stretch>
                  <a:fillRect l="-1750" t="-3268" b="-6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FF5BE3-664B-A78F-2A04-6EE6BF244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EDF02-3AE5-BCC1-1984-5CD15B667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77" t="1482" r="-108" b="79048"/>
          <a:stretch/>
        </p:blipFill>
        <p:spPr>
          <a:xfrm>
            <a:off x="1907883" y="2415333"/>
            <a:ext cx="8074324" cy="161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8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8A6F3-E14D-A4E6-F574-C4E521F00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72803C-CBD7-B76E-FD86-4F9B6E9B4A48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GCM shows weaker temperature gradient in a warmer climate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8063FE-651E-672F-05C2-7B6C0C45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6561DD-EAA1-D75D-0674-E0526A271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44" y="1789791"/>
            <a:ext cx="8708956" cy="2858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FBA2EA-FC46-BDD3-F2E1-29F0FB568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285" y="1330501"/>
            <a:ext cx="6041430" cy="4592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521DAA-CC8A-114E-3788-BD3C05BCD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951" y="3136900"/>
            <a:ext cx="2616553" cy="7384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A8B149-B653-B71D-2924-631B70C9D017}"/>
              </a:ext>
            </a:extLst>
          </p:cNvPr>
          <p:cNvSpPr txBox="1"/>
          <p:nvPr/>
        </p:nvSpPr>
        <p:spPr>
          <a:xfrm>
            <a:off x="1002923" y="5065834"/>
            <a:ext cx="1018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Question: What causes weaker (zonal) temperature gradient (close to equator)?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09971B-3B62-8695-613A-2B58202F330C}"/>
              </a:ext>
            </a:extLst>
          </p:cNvPr>
          <p:cNvSpPr txBox="1"/>
          <p:nvPr/>
        </p:nvSpPr>
        <p:spPr>
          <a:xfrm>
            <a:off x="9982200" y="2675235"/>
            <a:ext cx="1937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(normalized)</a:t>
            </a:r>
          </a:p>
        </p:txBody>
      </p:sp>
    </p:spTree>
    <p:extLst>
      <p:ext uri="{BB962C8B-B14F-4D97-AF65-F5344CB8AC3E}">
        <p14:creationId xmlns:p14="http://schemas.microsoft.com/office/powerpoint/2010/main" val="344504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74F3E-2F7F-BBA2-8B54-85D72A6D4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BD8D20-BF98-51E7-F12C-F2C4257815F5}"/>
                  </a:ext>
                </a:extLst>
              </p:cNvPr>
              <p:cNvSpPr txBox="1"/>
              <p:nvPr/>
            </p:nvSpPr>
            <p:spPr>
              <a:xfrm>
                <a:off x="536275" y="1357486"/>
                <a:ext cx="4220781" cy="100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𝜕𝛷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400" dirty="0"/>
                  <a:t> close to equator (Bao et al., 2022, </a:t>
                </a:r>
                <a:r>
                  <a:rPr lang="en-US" sz="2400" i="1" dirty="0"/>
                  <a:t>JCLI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BD8D20-BF98-51E7-F12C-F2C425781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5" y="1357486"/>
                <a:ext cx="4220781" cy="1004699"/>
              </a:xfrm>
              <a:prstGeom prst="rect">
                <a:avLst/>
              </a:prstGeom>
              <a:blipFill>
                <a:blip r:embed="rId2"/>
                <a:stretch>
                  <a:fillRect l="-2402" t="-1266" r="-3604"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FEAF1F-CF63-1A5F-85F7-B278CFFD6D13}"/>
                  </a:ext>
                </a:extLst>
              </p:cNvPr>
              <p:cNvSpPr txBox="1"/>
              <p:nvPr/>
            </p:nvSpPr>
            <p:spPr>
              <a:xfrm>
                <a:off x="536275" y="2926650"/>
                <a:ext cx="4220781" cy="100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𝜕𝛷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400" dirty="0"/>
                  <a:t> under global warming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DFEAF1F-CF63-1A5F-85F7-B278CFFD6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75" y="2926650"/>
                <a:ext cx="4220781" cy="1004699"/>
              </a:xfrm>
              <a:prstGeom prst="rect">
                <a:avLst/>
              </a:prstGeom>
              <a:blipFill>
                <a:blip r:embed="rId3"/>
                <a:stretch>
                  <a:fillRect l="-2402" t="-125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3A50AE5-1387-C0AD-CDCA-94D46285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7BD27-7AFD-98A0-DB56-FB10B2E84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1" y="1064438"/>
            <a:ext cx="6924528" cy="3379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BEDDC8-40B3-1D0F-BD86-0342A69D44A9}"/>
              </a:ext>
            </a:extLst>
          </p:cNvPr>
          <p:cNvSpPr txBox="1"/>
          <p:nvPr/>
        </p:nvSpPr>
        <p:spPr>
          <a:xfrm>
            <a:off x="536277" y="208247"/>
            <a:ext cx="10817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Hypothesis: weaker circulation </a:t>
            </a:r>
            <a:r>
              <a:rPr lang="en-US" sz="3200" dirty="0">
                <a:sym typeface="Wingdings" pitchFamily="2" charset="2"/>
              </a:rPr>
              <a:t> weaker T gradient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5FEF94-DF29-80C6-EE02-441B34EAEE9C}"/>
              </a:ext>
            </a:extLst>
          </p:cNvPr>
          <p:cNvSpPr txBox="1"/>
          <p:nvPr/>
        </p:nvSpPr>
        <p:spPr>
          <a:xfrm>
            <a:off x="536275" y="4715683"/>
            <a:ext cx="70946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Weaker (Walker) circulation (Held &amp; </a:t>
            </a:r>
            <a:r>
              <a:rPr lang="en-US" sz="2400" dirty="0" err="1"/>
              <a:t>Soden</a:t>
            </a:r>
            <a:r>
              <a:rPr lang="en-US" sz="2400" dirty="0"/>
              <a:t>, 2006, </a:t>
            </a:r>
            <a:r>
              <a:rPr lang="en-US" sz="2400" i="1" dirty="0"/>
              <a:t>JCLI</a:t>
            </a:r>
            <a:r>
              <a:rPr lang="en-US" sz="2400" dirty="0"/>
              <a:t>)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>
                <a:sym typeface="Wingdings" pitchFamily="2" charset="2"/>
              </a:rPr>
              <a:t>Weaker </a:t>
            </a:r>
            <a:r>
              <a:rPr lang="en-US" sz="2400" dirty="0">
                <a:solidFill>
                  <a:schemeClr val="accent2"/>
                </a:solidFill>
                <a:sym typeface="Wingdings" pitchFamily="2" charset="2"/>
              </a:rPr>
              <a:t>momentum advection</a:t>
            </a:r>
            <a:endParaRPr lang="en-US" sz="2400" dirty="0"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>
                <a:sym typeface="Wingdings" pitchFamily="2" charset="2"/>
              </a:rPr>
              <a:t>Weaker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sym typeface="Wingdings" pitchFamily="2" charset="2"/>
              </a:rPr>
              <a:t>pressure gradient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>
                <a:sym typeface="Wingdings" pitchFamily="2" charset="2"/>
              </a:rPr>
              <a:t>Weaker temperature 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C3564D-402F-62A3-3D93-EF5281A724BB}"/>
                  </a:ext>
                </a:extLst>
              </p:cNvPr>
              <p:cNvSpPr txBox="1"/>
              <p:nvPr/>
            </p:nvSpPr>
            <p:spPr>
              <a:xfrm>
                <a:off x="8415265" y="5023459"/>
                <a:ext cx="249282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Charney scaling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C3564D-402F-62A3-3D93-EF5281A72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265" y="5023459"/>
                <a:ext cx="2492828" cy="954107"/>
              </a:xfrm>
              <a:prstGeom prst="rect">
                <a:avLst/>
              </a:prstGeom>
              <a:blipFill>
                <a:blip r:embed="rId5"/>
                <a:stretch>
                  <a:fillRect l="-5076" r="-304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67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98D3F7-7EAE-E529-739A-F8C97CBB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6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27F525-3EF7-F058-E7C4-3F5959CBF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76" y="1130843"/>
            <a:ext cx="6960950" cy="522550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60EA06-6F60-ABED-E26F-549CBE29BB6C}"/>
              </a:ext>
            </a:extLst>
          </p:cNvPr>
          <p:cNvCxnSpPr>
            <a:cxnSpLocks/>
          </p:cNvCxnSpPr>
          <p:nvPr/>
        </p:nvCxnSpPr>
        <p:spPr>
          <a:xfrm flipH="1">
            <a:off x="2645229" y="2809907"/>
            <a:ext cx="2339167" cy="200299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A95732C-7871-22C3-3721-8592CB954329}"/>
              </a:ext>
            </a:extLst>
          </p:cNvPr>
          <p:cNvSpPr txBox="1"/>
          <p:nvPr/>
        </p:nvSpPr>
        <p:spPr>
          <a:xfrm>
            <a:off x="3739351" y="4048093"/>
            <a:ext cx="21335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global warming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82F466-67A9-90CC-543C-ED37ECB8B796}"/>
              </a:ext>
            </a:extLst>
          </p:cNvPr>
          <p:cNvSpPr txBox="1"/>
          <p:nvPr/>
        </p:nvSpPr>
        <p:spPr>
          <a:xfrm>
            <a:off x="536277" y="208247"/>
            <a:ext cx="10817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GCM evidence: Weaker circulation </a:t>
            </a:r>
            <a:r>
              <a:rPr lang="en-US" sz="3200" dirty="0">
                <a:sym typeface="Wingdings" pitchFamily="2" charset="2"/>
              </a:rPr>
              <a:t> weaker T gradient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368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7ED0C-A542-2582-953F-8E2E5FC90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A0042A-529C-9F0B-7501-1047F3FFCAC5}"/>
                  </a:ext>
                </a:extLst>
              </p:cNvPr>
              <p:cNvSpPr txBox="1"/>
              <p:nvPr/>
            </p:nvSpPr>
            <p:spPr>
              <a:xfrm>
                <a:off x="8610600" y="2474893"/>
                <a:ext cx="249282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Charney scaling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A0042A-529C-9F0B-7501-1047F3FFC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474893"/>
                <a:ext cx="2492828" cy="954107"/>
              </a:xfrm>
              <a:prstGeom prst="rect">
                <a:avLst/>
              </a:prstGeom>
              <a:blipFill>
                <a:blip r:embed="rId2"/>
                <a:stretch>
                  <a:fillRect l="-5076" r="-2538"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1BBA922-8EDF-F0EC-D59E-1D4F85A6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2A175-531A-38E4-0BEB-9F894A0DD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76" y="1119950"/>
            <a:ext cx="6953095" cy="52363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32D468-69FD-F07B-BDE9-13C4986E9232}"/>
              </a:ext>
            </a:extLst>
          </p:cNvPr>
          <p:cNvSpPr txBox="1"/>
          <p:nvPr/>
        </p:nvSpPr>
        <p:spPr>
          <a:xfrm>
            <a:off x="536277" y="208247"/>
            <a:ext cx="10817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GCM evidence: Weaker circulation </a:t>
            </a:r>
            <a:r>
              <a:rPr lang="en-US" sz="3200" dirty="0">
                <a:sym typeface="Wingdings" pitchFamily="2" charset="2"/>
              </a:rPr>
              <a:t> weaker T gradient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126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DD72A-0CD7-3509-9FA8-84F2CB0B5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159159-9DD6-6429-19EF-357EFBDF5854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CRM verification: weaker circulation </a:t>
            </a:r>
            <a:r>
              <a:rPr lang="en-US" sz="3200" dirty="0">
                <a:sym typeface="Wingdings" pitchFamily="2" charset="2"/>
              </a:rPr>
              <a:t> weaker T gradient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5138D-01EB-6070-150B-C26AED536412}"/>
              </a:ext>
            </a:extLst>
          </p:cNvPr>
          <p:cNvSpPr txBox="1"/>
          <p:nvPr/>
        </p:nvSpPr>
        <p:spPr>
          <a:xfrm>
            <a:off x="8786379" y="1035655"/>
            <a:ext cx="32352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Cloud Resolving model (CRM)</a:t>
            </a:r>
          </a:p>
          <a:p>
            <a:endParaRPr lang="en-US" sz="2000" dirty="0"/>
          </a:p>
          <a:p>
            <a:r>
              <a:rPr lang="en-US" sz="2000" dirty="0"/>
              <a:t>2D mock Walker circulation</a:t>
            </a:r>
          </a:p>
          <a:p>
            <a:r>
              <a:rPr lang="en-US" sz="2000" dirty="0"/>
              <a:t>Prescribed linear </a:t>
            </a:r>
            <a:r>
              <a:rPr lang="en-US" sz="2000" dirty="0">
                <a:solidFill>
                  <a:srgbClr val="FF0000"/>
                </a:solidFill>
              </a:rPr>
              <a:t>SST</a:t>
            </a:r>
          </a:p>
          <a:p>
            <a:r>
              <a:rPr lang="en-US" sz="2000" dirty="0"/>
              <a:t>Prescribed uniform radiative cooling rate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FDE6D7-1643-AB86-B210-A20BBF5BD5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364"/>
          <a:stretch/>
        </p:blipFill>
        <p:spPr>
          <a:xfrm>
            <a:off x="536276" y="858838"/>
            <a:ext cx="7867499" cy="21158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3F95CC-672F-5B6C-550D-5CEA0E9D0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715" b="107"/>
          <a:stretch/>
        </p:blipFill>
        <p:spPr>
          <a:xfrm>
            <a:off x="536276" y="2974647"/>
            <a:ext cx="7867499" cy="287377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3E4F5F9-F117-D43E-4CFE-0EDC645989FE}"/>
              </a:ext>
            </a:extLst>
          </p:cNvPr>
          <p:cNvSpPr txBox="1"/>
          <p:nvPr/>
        </p:nvSpPr>
        <p:spPr>
          <a:xfrm>
            <a:off x="8786379" y="3996033"/>
            <a:ext cx="29810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warmer SST  weaker T gradient </a:t>
            </a:r>
            <a:r>
              <a:rPr lang="en-US" sz="2400" dirty="0"/>
              <a:t>✅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9D18F9-D3C3-2EF3-2B12-D9A0269A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6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5CE4C-5419-1E92-F4E3-73D2E177A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B3AE82-D193-2EF8-3A1C-855D3963CCAC}"/>
              </a:ext>
            </a:extLst>
          </p:cNvPr>
          <p:cNvSpPr txBox="1"/>
          <p:nvPr/>
        </p:nvSpPr>
        <p:spPr>
          <a:xfrm>
            <a:off x="536276" y="208247"/>
            <a:ext cx="11485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CRM verification: weaker circulation </a:t>
            </a:r>
            <a:r>
              <a:rPr lang="en-US" sz="3200" dirty="0">
                <a:sym typeface="Wingdings" pitchFamily="2" charset="2"/>
              </a:rPr>
              <a:t> weaker T gradient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25A56B-DDBA-6129-075D-E2B239AF0B72}"/>
                  </a:ext>
                </a:extLst>
              </p:cNvPr>
              <p:cNvSpPr txBox="1"/>
              <p:nvPr/>
            </p:nvSpPr>
            <p:spPr>
              <a:xfrm>
                <a:off x="2523380" y="2283116"/>
                <a:ext cx="7511143" cy="1456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: Subsiding velocity above cold SST = circulation strength  </a:t>
                </a:r>
                <a:endParaRPr lang="en-US" sz="24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(&lt;0)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: radiative cooling rate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: stability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25A56B-DDBA-6129-075D-E2B239AF0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380" y="2283116"/>
                <a:ext cx="7511143" cy="1456168"/>
              </a:xfrm>
              <a:prstGeom prst="rect">
                <a:avLst/>
              </a:prstGeom>
              <a:blipFill>
                <a:blip r:embed="rId3"/>
                <a:stretch>
                  <a:fillRect l="-506" t="-4348" r="-1012" b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E4B629-1FC2-D3F1-7277-6A0779A51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8C8F7-F5CF-4611-8C99-0BAF73825F95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B52DDF-4C44-DE56-2E23-C142031687E7}"/>
                  </a:ext>
                </a:extLst>
              </p:cNvPr>
              <p:cNvSpPr txBox="1"/>
              <p:nvPr/>
            </p:nvSpPr>
            <p:spPr>
              <a:xfrm>
                <a:off x="3484008" y="1087080"/>
                <a:ext cx="4756477" cy="901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𝑟𝑎𝑑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US" sz="28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B52DDF-4C44-DE56-2E23-C14203168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008" y="1087080"/>
                <a:ext cx="4756477" cy="901978"/>
              </a:xfrm>
              <a:prstGeom prst="rect">
                <a:avLst/>
              </a:prstGeom>
              <a:blipFill>
                <a:blip r:embed="rId4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6E55AD-02BE-988B-E495-A37E96CE3D0F}"/>
                  </a:ext>
                </a:extLst>
              </p:cNvPr>
              <p:cNvSpPr txBox="1"/>
              <p:nvPr/>
            </p:nvSpPr>
            <p:spPr>
              <a:xfrm>
                <a:off x="2453468" y="4268778"/>
                <a:ext cx="681755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</a:t>
                </a:r>
                <a:r>
                  <a:rPr lang="en-US" sz="2400" dirty="0">
                    <a:solidFill>
                      <a:srgbClr val="FF0000"/>
                    </a:solidFill>
                  </a:rPr>
                  <a:t>warmer SST (larger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) </a:t>
                </a:r>
                <a:r>
                  <a:rPr lang="en-US" sz="2400" dirty="0">
                    <a:sym typeface="Wingdings" pitchFamily="2" charset="2"/>
                  </a:rPr>
                  <a:t></a:t>
                </a:r>
                <a:r>
                  <a:rPr lang="en-US" sz="2400" dirty="0">
                    <a:solidFill>
                      <a:srgbClr val="FF0000"/>
                    </a:solidFill>
                    <a:sym typeface="Wingdings" pitchFamily="2" charset="2"/>
                  </a:rPr>
                  <a:t> </a:t>
                </a:r>
                <a:r>
                  <a:rPr lang="en-US" sz="2400" dirty="0"/>
                  <a:t>smaller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/>
              </a:p>
              <a:p>
                <a:pPr marL="457200" indent="-457200">
                  <a:buAutoNum type="arabicPeriod"/>
                </a:pPr>
                <a:endParaRPr lang="en-US" sz="2400" dirty="0"/>
              </a:p>
              <a:p>
                <a:pPr marL="457200" indent="-457200">
                  <a:buAutoNum type="arabicPeriod"/>
                </a:pPr>
                <a:r>
                  <a:rPr lang="en-US" sz="2400" dirty="0"/>
                  <a:t>Fix SST (fix stability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).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𝑟𝑎𝑑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Wingdings" pitchFamily="2" charset="2"/>
                  </a:rPr>
                  <a:t> </a:t>
                </a:r>
                <a:r>
                  <a:rPr lang="en-US" sz="2400" dirty="0"/>
                  <a:t>smaller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C6E55AD-02BE-988B-E495-A37E96CE3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468" y="4268778"/>
                <a:ext cx="6817554" cy="1200329"/>
              </a:xfrm>
              <a:prstGeom prst="rect">
                <a:avLst/>
              </a:prstGeom>
              <a:blipFill>
                <a:blip r:embed="rId5"/>
                <a:stretch>
                  <a:fillRect l="-1299" t="-421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97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1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1125</Words>
  <Application>Microsoft Macintosh PowerPoint</Application>
  <PresentationFormat>Widescreen</PresentationFormat>
  <Paragraphs>184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Apple Color Emoji</vt:lpstr>
      <vt:lpstr>Arial</vt:lpstr>
      <vt:lpstr>Calibri</vt:lpstr>
      <vt:lpstr>Calibri Light</vt:lpstr>
      <vt:lpstr>Cambria Math</vt:lpstr>
      <vt:lpstr>Wingdings</vt:lpstr>
      <vt:lpstr>Office Theme</vt:lpstr>
      <vt:lpstr>Weakening of tropical free tropospheric temperature gradients with global warming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Weaker temperature gradient in a warmer climate</dc:title>
  <dc:creator>衡 权</dc:creator>
  <cp:lastModifiedBy>Heng Quan</cp:lastModifiedBy>
  <cp:revision>109</cp:revision>
  <dcterms:created xsi:type="dcterms:W3CDTF">2024-05-30T17:10:01Z</dcterms:created>
  <dcterms:modified xsi:type="dcterms:W3CDTF">2024-10-14T14:50:17Z</dcterms:modified>
</cp:coreProperties>
</file>